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5143500" cx="9144000"/>
  <p:notesSz cx="6858000" cy="9144000"/>
  <p:embeddedFontLst>
    <p:embeddedFont>
      <p:font typeface="Roboto"/>
      <p:regular r:id="rId45"/>
      <p:bold r:id="rId46"/>
      <p:italic r:id="rId47"/>
      <p:boldItalic r:id="rId48"/>
    </p:embeddedFont>
    <p:embeddedFont>
      <p:font typeface="Poppins"/>
      <p:regular r:id="rId49"/>
      <p:bold r:id="rId50"/>
      <p:italic r:id="rId51"/>
      <p:boldItalic r:id="rId52"/>
    </p:embeddedFont>
    <p:embeddedFont>
      <p:font typeface="Quicksand"/>
      <p:regular r:id="rId53"/>
      <p:bold r:id="rId54"/>
    </p:embeddedFont>
    <p:embeddedFont>
      <p:font typeface="Roboto Mono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59" roundtripDataSignature="AMtx7mhHTn7stt7gIVF/PsoM89WeOCyt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743F6ED-20C3-49A1-B2F5-C37CB1BDC1F0}">
  <a:tblStyle styleId="{B743F6ED-20C3-49A1-B2F5-C37CB1BDC1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Roboto-bold.fntdata"/><Relationship Id="rId45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-boldItalic.fntdata"/><Relationship Id="rId47" Type="http://schemas.openxmlformats.org/officeDocument/2006/relationships/font" Target="fonts/Roboto-italic.fntdata"/><Relationship Id="rId49" Type="http://schemas.openxmlformats.org/officeDocument/2006/relationships/font" Target="fonts/Poppins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Poppins-italic.fntdata"/><Relationship Id="rId50" Type="http://schemas.openxmlformats.org/officeDocument/2006/relationships/font" Target="fonts/Poppins-bold.fntdata"/><Relationship Id="rId53" Type="http://schemas.openxmlformats.org/officeDocument/2006/relationships/font" Target="fonts/Quicksand-regular.fntdata"/><Relationship Id="rId52" Type="http://schemas.openxmlformats.org/officeDocument/2006/relationships/font" Target="fonts/Poppins-boldItalic.fntdata"/><Relationship Id="rId11" Type="http://schemas.openxmlformats.org/officeDocument/2006/relationships/slide" Target="slides/slide5.xml"/><Relationship Id="rId55" Type="http://schemas.openxmlformats.org/officeDocument/2006/relationships/font" Target="fonts/RobotoMono-regular.fntdata"/><Relationship Id="rId10" Type="http://schemas.openxmlformats.org/officeDocument/2006/relationships/slide" Target="slides/slide4.xml"/><Relationship Id="rId54" Type="http://schemas.openxmlformats.org/officeDocument/2006/relationships/font" Target="fonts/Quicksand-bold.fntdata"/><Relationship Id="rId13" Type="http://schemas.openxmlformats.org/officeDocument/2006/relationships/slide" Target="slides/slide7.xml"/><Relationship Id="rId57" Type="http://schemas.openxmlformats.org/officeDocument/2006/relationships/font" Target="fonts/RobotoMono-italic.fntdata"/><Relationship Id="rId12" Type="http://schemas.openxmlformats.org/officeDocument/2006/relationships/slide" Target="slides/slide6.xml"/><Relationship Id="rId56" Type="http://schemas.openxmlformats.org/officeDocument/2006/relationships/font" Target="fonts/RobotoMono-bold.fntdata"/><Relationship Id="rId15" Type="http://schemas.openxmlformats.org/officeDocument/2006/relationships/slide" Target="slides/slide9.xml"/><Relationship Id="rId59" Type="http://customschemas.google.com/relationships/presentationmetadata" Target="metadata"/><Relationship Id="rId14" Type="http://schemas.openxmlformats.org/officeDocument/2006/relationships/slide" Target="slides/slide8.xml"/><Relationship Id="rId58" Type="http://schemas.openxmlformats.org/officeDocument/2006/relationships/font" Target="fonts/RobotoMon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f7d8b71531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2f7d8b71531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0c7614853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30c7614853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0c7614853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30c7614853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0c7614853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30c7614853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0c76148531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30c7614853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0c76148531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30c76148531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fca402dfc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2fca402dfc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0c76148531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30c7614853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0c76148531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30c76148531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0c76148531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30c76148531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Step 1: select the number of clusters you want to identify. This is K in K-mean clustering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Step 2: Randomly select 3 distinct data points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fca402dfc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fca402dfc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f7d8b71531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2f7d8b71531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0c76148531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30c76148531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0c76148531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30c76148531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0c76148531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30c76148531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### Elbow Method: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1. **Run K-Means with Various Values of \( K \)**: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- Start by running the K-Means algorithm on your dataset for a range of \( K \) values (for example, from 1 to 10).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- For each value of \( K \), calculate the within-cluster sum of squares (WCSS), which measures the sum of squared distances between each data point and its assigned centroid within the cluster.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2. **Plot the WCSS Against \( K \)**: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- Plot the WCSS values against the corresponding \( K \) values on a graph.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- You'll see a downward trend in the WCSS as \( K \) increases because adding more clusters generally reduces the distance of data points to their respective centroids.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3. **Identify the "Elbow" Point**: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- Look for the point on the plot where the rate of decrease in WCSS starts to slow down.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- This point resembles an "elbow" shape on the plot, where adding more clusters beyond this point does not significantly decrease the WCSS.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4. **Choose the Optimal \( K \)**: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- The optimal \( K \) is typically the value at the elbow point on the plot.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- Beyond this point, adding more clusters may not improve the clustering quality significantly, and it might lead to overfitting.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### Simplified Explanation: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Think of the elbow method like this: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Imagine you're fitting clusters to your data. At first, as you increase \( K \), the clusters become more specific, and the points get closer to their centroids. This reduces the WCSS.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However, there comes a point where adding more clusters doesn't make a significant improvement in reducing the WCSS. It's like stretching an elastic band: initially, pulling it reduces its length, but after a certain point, stretching it more doesn't make much difference.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The elbow point on the plot represents this "sweet spot" where adding more clusters doesn't offer much benefit in reducing WCSS.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By using the elbow method, you can find a balance between having enough clusters to capture the underlying structure of the data and avoiding overly complex clustering solutions.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0c76148531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30c76148531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0c76148531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30c76148531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0c76148531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g30c76148531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0c76148531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30c76148531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0c76148531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g30c76148531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0c76148531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g30c76148531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0c76148531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g30c76148531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f7d8b71531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2f7d8b71531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0c76148531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g30c76148531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0c76148531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g30c76148531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0c76148531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g30c76148531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0c76148531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30c76148531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0c76148531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g30c76148531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0c76148531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g30c76148531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0c76148531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g30c76148531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f7d8b71531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g2f7d8b71531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f7d8b71531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g2f7d8b71531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8982d3f1de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28982d3f1de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fd2d6f0d8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2fd2d6f0d8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0c761485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30c761485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0c7614853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30c7614853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0c7614853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30c7614853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0c76148531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0c76148531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f7d8b71531_0_582"/>
          <p:cNvSpPr/>
          <p:nvPr/>
        </p:nvSpPr>
        <p:spPr>
          <a:xfrm>
            <a:off x="6027875" y="-50700"/>
            <a:ext cx="3432900" cy="3263700"/>
          </a:xfrm>
          <a:prstGeom prst="teardrop">
            <a:avLst>
              <a:gd fmla="val 979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Google Shape;11;g2f7d8b71531_0_582"/>
          <p:cNvSpPr/>
          <p:nvPr/>
        </p:nvSpPr>
        <p:spPr>
          <a:xfrm>
            <a:off x="5178400" y="695200"/>
            <a:ext cx="605100" cy="6168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" name="Google Shape;12;g2f7d8b71531_0_582"/>
          <p:cNvSpPr txBox="1"/>
          <p:nvPr>
            <p:ph type="ctrTitle"/>
          </p:nvPr>
        </p:nvSpPr>
        <p:spPr>
          <a:xfrm>
            <a:off x="311708" y="86840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g2f7d8b71531_0_58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g2f7d8b71531_0_5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" name="Google Shape;15;g2f7d8b71531_0_582"/>
          <p:cNvSpPr/>
          <p:nvPr/>
        </p:nvSpPr>
        <p:spPr>
          <a:xfrm>
            <a:off x="5783400" y="2094650"/>
            <a:ext cx="244500" cy="2337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f7d8b71531_0_609"/>
          <p:cNvSpPr txBox="1"/>
          <p:nvPr>
            <p:ph type="title"/>
          </p:nvPr>
        </p:nvSpPr>
        <p:spPr>
          <a:xfrm>
            <a:off x="311700" y="842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g2f7d8b71531_0_6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f7d8b71531_0_61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7058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2" name="Google Shape;82;g2f7d8b71531_0_61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3" name="Google Shape;83;g2f7d8b71531_0_6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f7d8b71531_0_61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6" name="Google Shape;86;g2f7d8b71531_0_6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g2f7d8b71531_0_616"/>
          <p:cNvSpPr/>
          <p:nvPr/>
        </p:nvSpPr>
        <p:spPr>
          <a:xfrm>
            <a:off x="6557950" y="-417900"/>
            <a:ext cx="3225300" cy="3236100"/>
          </a:xfrm>
          <a:prstGeom prst="ellipse">
            <a:avLst/>
          </a:prstGeom>
          <a:noFill/>
          <a:ln cap="flat" cmpd="sng" w="2286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" name="Google Shape;88;g2f7d8b71531_0_616"/>
          <p:cNvSpPr/>
          <p:nvPr/>
        </p:nvSpPr>
        <p:spPr>
          <a:xfrm>
            <a:off x="5178400" y="695200"/>
            <a:ext cx="605100" cy="6168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9" name="Google Shape;89;g2f7d8b71531_0_6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41076" y="167450"/>
            <a:ext cx="1680075" cy="5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f7d8b71531_0_6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g2f7d8b71531_0_6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3" name="Google Shape;93;g2f7d8b71531_0_6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4" name="Google Shape;94;g2f7d8b71531_0_6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" name="Google Shape;95;g2f7d8b71531_0_6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f7d8b71531_0_62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8" name="Google Shape;98;g2f7d8b71531_0_6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f7d8b71531_0_63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7058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1" name="Google Shape;101;g2f7d8b71531_0_63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g2f7d8b71531_0_6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">
  <p:cSld name="TITLE_AND_BODY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f7d8b71531_0_637"/>
          <p:cNvSpPr/>
          <p:nvPr/>
        </p:nvSpPr>
        <p:spPr>
          <a:xfrm>
            <a:off x="6027875" y="-50700"/>
            <a:ext cx="3432900" cy="3263700"/>
          </a:xfrm>
          <a:prstGeom prst="teardrop">
            <a:avLst>
              <a:gd fmla="val 979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g2f7d8b71531_0_637"/>
          <p:cNvSpPr/>
          <p:nvPr/>
        </p:nvSpPr>
        <p:spPr>
          <a:xfrm>
            <a:off x="5178400" y="930950"/>
            <a:ext cx="605100" cy="6168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6" name="Google Shape;106;g2f7d8b71531_0_637"/>
          <p:cNvSpPr/>
          <p:nvPr/>
        </p:nvSpPr>
        <p:spPr>
          <a:xfrm>
            <a:off x="5783400" y="2094650"/>
            <a:ext cx="244500" cy="2337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7" name="Google Shape;107;g2f7d8b71531_0_6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" name="Google Shape;108;g2f7d8b71531_0_6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41076" y="167450"/>
            <a:ext cx="1680075" cy="55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2f7d8b71531_0_637"/>
          <p:cNvSpPr txBox="1"/>
          <p:nvPr>
            <p:ph type="title"/>
          </p:nvPr>
        </p:nvSpPr>
        <p:spPr>
          <a:xfrm>
            <a:off x="247650" y="84275"/>
            <a:ext cx="660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None/>
              <a:defRPr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pic>
        <p:nvPicPr>
          <p:cNvPr id="110" name="Google Shape;110;g2f7d8b71531_0_6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9075" y="977538"/>
            <a:ext cx="3188425" cy="318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3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f7d8b71531_0_657"/>
          <p:cNvSpPr/>
          <p:nvPr/>
        </p:nvSpPr>
        <p:spPr>
          <a:xfrm>
            <a:off x="6027875" y="-50700"/>
            <a:ext cx="3432900" cy="3263700"/>
          </a:xfrm>
          <a:prstGeom prst="teardrop">
            <a:avLst>
              <a:gd fmla="val 979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3" name="Google Shape;113;g2f7d8b71531_0_657"/>
          <p:cNvSpPr/>
          <p:nvPr/>
        </p:nvSpPr>
        <p:spPr>
          <a:xfrm>
            <a:off x="5178400" y="930950"/>
            <a:ext cx="605100" cy="6168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" name="Google Shape;114;g2f7d8b71531_0_657"/>
          <p:cNvSpPr/>
          <p:nvPr/>
        </p:nvSpPr>
        <p:spPr>
          <a:xfrm>
            <a:off x="5783400" y="2094650"/>
            <a:ext cx="244500" cy="2337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" name="Google Shape;115;g2f7d8b71531_0_6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6" name="Google Shape;116;g2f7d8b71531_0_6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41076" y="167450"/>
            <a:ext cx="1680075" cy="55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2f7d8b71531_0_657"/>
          <p:cNvSpPr/>
          <p:nvPr/>
        </p:nvSpPr>
        <p:spPr>
          <a:xfrm>
            <a:off x="-168150" y="95500"/>
            <a:ext cx="6426000" cy="712800"/>
          </a:xfrm>
          <a:prstGeom prst="roundRect">
            <a:avLst>
              <a:gd fmla="val 43113" name="adj"/>
            </a:avLst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8" name="Google Shape;118;g2f7d8b71531_0_657"/>
          <p:cNvSpPr txBox="1"/>
          <p:nvPr>
            <p:ph type="title"/>
          </p:nvPr>
        </p:nvSpPr>
        <p:spPr>
          <a:xfrm>
            <a:off x="311700" y="842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>
                <a:solidFill>
                  <a:srgbClr val="F3F3F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19" name="Google Shape;119;g2f7d8b71531_0_657"/>
          <p:cNvSpPr txBox="1"/>
          <p:nvPr>
            <p:ph idx="1" type="body"/>
          </p:nvPr>
        </p:nvSpPr>
        <p:spPr>
          <a:xfrm>
            <a:off x="311700" y="10921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4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0c76148531_0_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2" name="Google Shape;122;g30c76148531_0_3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41076" y="167450"/>
            <a:ext cx="1680075" cy="55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30c76148531_0_337"/>
          <p:cNvSpPr/>
          <p:nvPr/>
        </p:nvSpPr>
        <p:spPr>
          <a:xfrm>
            <a:off x="6027875" y="-50700"/>
            <a:ext cx="3432900" cy="3263700"/>
          </a:xfrm>
          <a:prstGeom prst="teardrop">
            <a:avLst>
              <a:gd fmla="val 979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4" name="Google Shape;124;g30c76148531_0_337"/>
          <p:cNvSpPr/>
          <p:nvPr/>
        </p:nvSpPr>
        <p:spPr>
          <a:xfrm>
            <a:off x="5178400" y="930950"/>
            <a:ext cx="605100" cy="6168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5" name="Google Shape;125;g30c76148531_0_3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41076" y="167450"/>
            <a:ext cx="1680075" cy="55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30c76148531_0_337"/>
          <p:cNvSpPr/>
          <p:nvPr/>
        </p:nvSpPr>
        <p:spPr>
          <a:xfrm>
            <a:off x="-168150" y="95500"/>
            <a:ext cx="6496800" cy="712800"/>
          </a:xfrm>
          <a:prstGeom prst="roundRect">
            <a:avLst>
              <a:gd fmla="val 43113" name="adj"/>
            </a:avLst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7" name="Google Shape;127;g30c76148531_0_337"/>
          <p:cNvSpPr txBox="1"/>
          <p:nvPr/>
        </p:nvSpPr>
        <p:spPr>
          <a:xfrm>
            <a:off x="311700" y="842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AB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8" name="Google Shape;128;g30c76148531_0_337"/>
          <p:cNvSpPr/>
          <p:nvPr/>
        </p:nvSpPr>
        <p:spPr>
          <a:xfrm>
            <a:off x="281550" y="898350"/>
            <a:ext cx="8554500" cy="3984900"/>
          </a:xfrm>
          <a:prstGeom prst="roundRect">
            <a:avLst>
              <a:gd fmla="val 125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9" name="Google Shape;129;g30c76148531_0_337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2f7d8b71531_0_589"/>
          <p:cNvSpPr/>
          <p:nvPr/>
        </p:nvSpPr>
        <p:spPr>
          <a:xfrm>
            <a:off x="6027875" y="-50700"/>
            <a:ext cx="3432900" cy="3263700"/>
          </a:xfrm>
          <a:prstGeom prst="teardrop">
            <a:avLst>
              <a:gd fmla="val 979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Google Shape;18;g2f7d8b71531_0_589"/>
          <p:cNvSpPr/>
          <p:nvPr/>
        </p:nvSpPr>
        <p:spPr>
          <a:xfrm>
            <a:off x="5178400" y="930950"/>
            <a:ext cx="605100" cy="6168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" name="Google Shape;19;g2f7d8b71531_0_589"/>
          <p:cNvSpPr/>
          <p:nvPr/>
        </p:nvSpPr>
        <p:spPr>
          <a:xfrm>
            <a:off x="5783400" y="2094650"/>
            <a:ext cx="244500" cy="2337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" name="Google Shape;20;g2f7d8b71531_0_589"/>
          <p:cNvSpPr txBox="1"/>
          <p:nvPr>
            <p:ph idx="1" type="body"/>
          </p:nvPr>
        </p:nvSpPr>
        <p:spPr>
          <a:xfrm>
            <a:off x="311700" y="1092150"/>
            <a:ext cx="8520600" cy="341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g2f7d8b71531_0_5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" name="Google Shape;22;g2f7d8b71531_0_5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41076" y="167450"/>
            <a:ext cx="1680075" cy="55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g2f7d8b71531_0_589"/>
          <p:cNvSpPr/>
          <p:nvPr/>
        </p:nvSpPr>
        <p:spPr>
          <a:xfrm>
            <a:off x="-168150" y="95500"/>
            <a:ext cx="6147600" cy="712800"/>
          </a:xfrm>
          <a:prstGeom prst="roundRect">
            <a:avLst>
              <a:gd fmla="val 31106" name="adj"/>
            </a:avLst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" name="Google Shape;24;g2f7d8b71531_0_589"/>
          <p:cNvSpPr txBox="1"/>
          <p:nvPr>
            <p:ph type="title"/>
          </p:nvPr>
        </p:nvSpPr>
        <p:spPr>
          <a:xfrm>
            <a:off x="311700" y="842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BC9C"/>
              </a:buClr>
              <a:buSzPts val="3000"/>
              <a:buNone/>
              <a:defRPr>
                <a:solidFill>
                  <a:srgbClr val="1AB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2">
  <p:cSld name="TITLE_AND_BODY_1_3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30891b7c403_0_544"/>
          <p:cNvSpPr/>
          <p:nvPr/>
        </p:nvSpPr>
        <p:spPr>
          <a:xfrm>
            <a:off x="6027875" y="-50700"/>
            <a:ext cx="3432900" cy="3263700"/>
          </a:xfrm>
          <a:prstGeom prst="teardrop">
            <a:avLst>
              <a:gd fmla="val 979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" name="Google Shape;27;g30891b7c403_0_544"/>
          <p:cNvSpPr/>
          <p:nvPr/>
        </p:nvSpPr>
        <p:spPr>
          <a:xfrm>
            <a:off x="5178400" y="930950"/>
            <a:ext cx="605100" cy="6168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" name="Google Shape;28;g30891b7c403_0_544"/>
          <p:cNvSpPr/>
          <p:nvPr/>
        </p:nvSpPr>
        <p:spPr>
          <a:xfrm>
            <a:off x="5783400" y="2094650"/>
            <a:ext cx="244500" cy="2337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" name="Google Shape;29;g30891b7c403_0_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" name="Google Shape;30;g30891b7c403_0_5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41076" y="167450"/>
            <a:ext cx="1680075" cy="55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g30891b7c403_0_544"/>
          <p:cNvSpPr txBox="1"/>
          <p:nvPr>
            <p:ph type="title"/>
          </p:nvPr>
        </p:nvSpPr>
        <p:spPr>
          <a:xfrm>
            <a:off x="1162050" y="84275"/>
            <a:ext cx="660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None/>
              <a:defRPr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2" name="Google Shape;32;g30891b7c403_0_544"/>
          <p:cNvSpPr txBox="1"/>
          <p:nvPr>
            <p:ph idx="1" type="body"/>
          </p:nvPr>
        </p:nvSpPr>
        <p:spPr>
          <a:xfrm>
            <a:off x="311700" y="10921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33" name="Google Shape;33;g30891b7c403_0_5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100" y="503550"/>
            <a:ext cx="719400" cy="7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g30891b7c403_0_544"/>
          <p:cNvSpPr/>
          <p:nvPr/>
        </p:nvSpPr>
        <p:spPr>
          <a:xfrm>
            <a:off x="-76200" y="171450"/>
            <a:ext cx="1178700" cy="332100"/>
          </a:xfrm>
          <a:prstGeom prst="rect">
            <a:avLst/>
          </a:prstGeom>
          <a:solidFill>
            <a:srgbClr val="45B39D"/>
          </a:solidFill>
          <a:ln cap="flat" cmpd="sng" w="9525">
            <a:solidFill>
              <a:srgbClr val="45B3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rPr>
              <a:t>Activity</a:t>
            </a:r>
            <a:endParaRPr b="0" i="0" sz="1400" u="none" cap="none" strike="noStrike">
              <a:solidFill>
                <a:srgbClr val="F3F3F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2f7d8b71531_0_6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30891b7c403_0_527"/>
          <p:cNvSpPr/>
          <p:nvPr/>
        </p:nvSpPr>
        <p:spPr>
          <a:xfrm>
            <a:off x="6027875" y="-50700"/>
            <a:ext cx="3432900" cy="3263700"/>
          </a:xfrm>
          <a:prstGeom prst="teardrop">
            <a:avLst>
              <a:gd fmla="val 979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" name="Google Shape;39;g30891b7c403_0_527"/>
          <p:cNvSpPr/>
          <p:nvPr/>
        </p:nvSpPr>
        <p:spPr>
          <a:xfrm>
            <a:off x="5178400" y="930950"/>
            <a:ext cx="605100" cy="6168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" name="Google Shape;40;g30891b7c403_0_527"/>
          <p:cNvSpPr/>
          <p:nvPr/>
        </p:nvSpPr>
        <p:spPr>
          <a:xfrm>
            <a:off x="5783400" y="2094650"/>
            <a:ext cx="244500" cy="2337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" name="Google Shape;41;g30891b7c403_0_5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" name="Google Shape;42;g30891b7c403_0_5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41076" y="167450"/>
            <a:ext cx="1680075" cy="55875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g30891b7c403_0_527"/>
          <p:cNvSpPr/>
          <p:nvPr/>
        </p:nvSpPr>
        <p:spPr>
          <a:xfrm>
            <a:off x="-168150" y="95500"/>
            <a:ext cx="6318900" cy="712800"/>
          </a:xfrm>
          <a:prstGeom prst="roundRect">
            <a:avLst>
              <a:gd fmla="val 43113" name="adj"/>
            </a:avLst>
          </a:prstGeom>
          <a:solidFill>
            <a:srgbClr val="45B3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" name="Google Shape;44;g30891b7c403_0_527"/>
          <p:cNvSpPr txBox="1"/>
          <p:nvPr>
            <p:ph type="title"/>
          </p:nvPr>
        </p:nvSpPr>
        <p:spPr>
          <a:xfrm>
            <a:off x="311700" y="842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3000"/>
              <a:buNone/>
              <a:defRPr>
                <a:solidFill>
                  <a:srgbClr val="674EA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45" name="Google Shape;45;g30891b7c403_0_527"/>
          <p:cNvSpPr txBox="1"/>
          <p:nvPr>
            <p:ph idx="1" type="body"/>
          </p:nvPr>
        </p:nvSpPr>
        <p:spPr>
          <a:xfrm>
            <a:off x="311700" y="10921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●"/>
              <a:defRPr>
                <a:latin typeface="Quicksand"/>
                <a:ea typeface="Quicksand"/>
                <a:cs typeface="Quicksand"/>
                <a:sym typeface="Quicksand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Char char="○"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Char char="■"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Char char="●"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Char char="○"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Char char="■"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Char char="●"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Char char="○"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Char char="■"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 1">
  <p:cSld name="TITLE_AND_BODY_2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30891b7c403_0_536"/>
          <p:cNvSpPr/>
          <p:nvPr/>
        </p:nvSpPr>
        <p:spPr>
          <a:xfrm>
            <a:off x="6027875" y="-50700"/>
            <a:ext cx="3432900" cy="3263700"/>
          </a:xfrm>
          <a:prstGeom prst="teardrop">
            <a:avLst>
              <a:gd fmla="val 979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" name="Google Shape;48;g30891b7c403_0_536"/>
          <p:cNvSpPr/>
          <p:nvPr/>
        </p:nvSpPr>
        <p:spPr>
          <a:xfrm>
            <a:off x="5178400" y="930950"/>
            <a:ext cx="605100" cy="6168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" name="Google Shape;49;g30891b7c403_0_536"/>
          <p:cNvSpPr/>
          <p:nvPr/>
        </p:nvSpPr>
        <p:spPr>
          <a:xfrm>
            <a:off x="5783400" y="2094650"/>
            <a:ext cx="244500" cy="2337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" name="Google Shape;50;g30891b7c403_0_5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" name="Google Shape;51;g30891b7c403_0_5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41076" y="167450"/>
            <a:ext cx="1680075" cy="55875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g30891b7c403_0_536"/>
          <p:cNvSpPr txBox="1"/>
          <p:nvPr>
            <p:ph type="title"/>
          </p:nvPr>
        </p:nvSpPr>
        <p:spPr>
          <a:xfrm>
            <a:off x="311700" y="842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None/>
              <a:defRPr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53" name="Google Shape;53;g30891b7c403_0_536"/>
          <p:cNvSpPr txBox="1"/>
          <p:nvPr>
            <p:ph idx="1" type="body"/>
          </p:nvPr>
        </p:nvSpPr>
        <p:spPr>
          <a:xfrm>
            <a:off x="311700" y="10921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f7d8b71531_0_645"/>
          <p:cNvSpPr/>
          <p:nvPr/>
        </p:nvSpPr>
        <p:spPr>
          <a:xfrm>
            <a:off x="6027875" y="-50700"/>
            <a:ext cx="3432900" cy="3263700"/>
          </a:xfrm>
          <a:prstGeom prst="teardrop">
            <a:avLst>
              <a:gd fmla="val 979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" name="Google Shape;56;g2f7d8b71531_0_645"/>
          <p:cNvSpPr/>
          <p:nvPr/>
        </p:nvSpPr>
        <p:spPr>
          <a:xfrm>
            <a:off x="5178400" y="930950"/>
            <a:ext cx="605100" cy="6168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" name="Google Shape;57;g2f7d8b71531_0_645"/>
          <p:cNvSpPr/>
          <p:nvPr/>
        </p:nvSpPr>
        <p:spPr>
          <a:xfrm>
            <a:off x="5783400" y="2094650"/>
            <a:ext cx="244500" cy="2337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" name="Google Shape;58;g2f7d8b71531_0_6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" name="Google Shape;59;g2f7d8b71531_0_6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41076" y="167450"/>
            <a:ext cx="1680075" cy="55875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g2f7d8b71531_0_645"/>
          <p:cNvSpPr txBox="1"/>
          <p:nvPr>
            <p:ph type="title"/>
          </p:nvPr>
        </p:nvSpPr>
        <p:spPr>
          <a:xfrm>
            <a:off x="1162050" y="84275"/>
            <a:ext cx="660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None/>
              <a:defRPr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61" name="Google Shape;61;g2f7d8b71531_0_645"/>
          <p:cNvSpPr txBox="1"/>
          <p:nvPr>
            <p:ph idx="1" type="body"/>
          </p:nvPr>
        </p:nvSpPr>
        <p:spPr>
          <a:xfrm>
            <a:off x="1162050" y="1180325"/>
            <a:ext cx="7670100" cy="29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g2f7d8b71531_0_645"/>
          <p:cNvSpPr/>
          <p:nvPr/>
        </p:nvSpPr>
        <p:spPr>
          <a:xfrm>
            <a:off x="-76200" y="171450"/>
            <a:ext cx="1178700" cy="332100"/>
          </a:xfrm>
          <a:prstGeom prst="rect">
            <a:avLst/>
          </a:prstGeom>
          <a:solidFill>
            <a:srgbClr val="4A5D71"/>
          </a:solidFill>
          <a:ln cap="flat" cmpd="sng" w="9525">
            <a:solidFill>
              <a:srgbClr val="577B8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rPr>
              <a:t>Activity</a:t>
            </a:r>
            <a:endParaRPr b="0" i="0" sz="1400" u="none" cap="none" strike="noStrike">
              <a:solidFill>
                <a:srgbClr val="F3F3F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" name="Google Shape;63;g2f7d8b71531_0_6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125" y="567925"/>
            <a:ext cx="860826" cy="86082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g2f7d8b71531_0_645"/>
          <p:cNvSpPr/>
          <p:nvPr/>
        </p:nvSpPr>
        <p:spPr>
          <a:xfrm>
            <a:off x="1264450" y="717950"/>
            <a:ext cx="1982400" cy="39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" name="Google Shape;65;g2f7d8b71531_0_645"/>
          <p:cNvSpPr txBox="1"/>
          <p:nvPr/>
        </p:nvSpPr>
        <p:spPr>
          <a:xfrm>
            <a:off x="1295400" y="716750"/>
            <a:ext cx="11787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Duration: </a:t>
            </a:r>
            <a:endParaRPr b="0" i="0" sz="14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f7d8b71531_0_598"/>
          <p:cNvSpPr/>
          <p:nvPr/>
        </p:nvSpPr>
        <p:spPr>
          <a:xfrm>
            <a:off x="5672100" y="-873175"/>
            <a:ext cx="3054000" cy="3136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" name="Google Shape;68;g2f7d8b71531_0_5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g2f7d8b71531_0_598"/>
          <p:cNvSpPr/>
          <p:nvPr/>
        </p:nvSpPr>
        <p:spPr>
          <a:xfrm>
            <a:off x="6150775" y="-415950"/>
            <a:ext cx="3675600" cy="37902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" name="Google Shape;70;g2f7d8b71531_0_598"/>
          <p:cNvSpPr txBox="1"/>
          <p:nvPr>
            <p:ph type="title"/>
          </p:nvPr>
        </p:nvSpPr>
        <p:spPr>
          <a:xfrm>
            <a:off x="311700" y="2150850"/>
            <a:ext cx="6021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None/>
              <a:defRPr sz="3600">
                <a:solidFill>
                  <a:srgbClr val="0B539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600"/>
              <a:buNone/>
              <a:defRPr sz="3600">
                <a:solidFill>
                  <a:srgbClr val="4285F4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600"/>
              <a:buNone/>
              <a:defRPr sz="3600">
                <a:solidFill>
                  <a:srgbClr val="4285F4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600"/>
              <a:buNone/>
              <a:defRPr sz="3600">
                <a:solidFill>
                  <a:srgbClr val="4285F4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600"/>
              <a:buNone/>
              <a:defRPr sz="3600">
                <a:solidFill>
                  <a:srgbClr val="4285F4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600"/>
              <a:buNone/>
              <a:defRPr sz="3600">
                <a:solidFill>
                  <a:srgbClr val="4285F4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600"/>
              <a:buNone/>
              <a:defRPr sz="3600">
                <a:solidFill>
                  <a:srgbClr val="4285F4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600"/>
              <a:buNone/>
              <a:defRPr sz="3600">
                <a:solidFill>
                  <a:srgbClr val="4285F4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600"/>
              <a:buNone/>
              <a:defRPr sz="3600">
                <a:solidFill>
                  <a:srgbClr val="4285F4"/>
                </a:solidFill>
              </a:defRPr>
            </a:lvl9pPr>
          </a:lstStyle>
          <a:p/>
        </p:txBody>
      </p:sp>
      <p:pic>
        <p:nvPicPr>
          <p:cNvPr id="71" name="Google Shape;71;g2f7d8b71531_0_5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41076" y="167450"/>
            <a:ext cx="1680075" cy="5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f7d8b71531_0_604"/>
          <p:cNvSpPr txBox="1"/>
          <p:nvPr>
            <p:ph type="title"/>
          </p:nvPr>
        </p:nvSpPr>
        <p:spPr>
          <a:xfrm>
            <a:off x="311700" y="842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g2f7d8b71531_0_60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5" name="Google Shape;75;g2f7d8b71531_0_60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g2f7d8b71531_0_6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2f7d8b71531_0_578"/>
          <p:cNvSpPr txBox="1"/>
          <p:nvPr>
            <p:ph type="title"/>
          </p:nvPr>
        </p:nvSpPr>
        <p:spPr>
          <a:xfrm>
            <a:off x="311700" y="842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oppins"/>
              <a:buNone/>
              <a:defRPr b="1" i="0" sz="3000" u="none" cap="none" strike="noStrike">
                <a:solidFill>
                  <a:srgbClr val="0B539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g2f7d8b71531_0_578"/>
          <p:cNvSpPr txBox="1"/>
          <p:nvPr>
            <p:ph idx="1" type="body"/>
          </p:nvPr>
        </p:nvSpPr>
        <p:spPr>
          <a:xfrm>
            <a:off x="311700" y="10921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ppins"/>
              <a:buChar char="●"/>
              <a:defRPr b="0" i="0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" name="Google Shape;8;g2f7d8b71531_0_5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png"/><Relationship Id="rId4" Type="http://schemas.openxmlformats.org/officeDocument/2006/relationships/image" Target="../media/image10.png"/><Relationship Id="rId5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jpg"/><Relationship Id="rId4" Type="http://schemas.openxmlformats.org/officeDocument/2006/relationships/image" Target="../media/image4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Relationship Id="rId7" Type="http://schemas.openxmlformats.org/officeDocument/2006/relationships/image" Target="../media/image7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2.png"/><Relationship Id="rId6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2.png"/><Relationship Id="rId4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png"/><Relationship Id="rId4" Type="http://schemas.openxmlformats.org/officeDocument/2006/relationships/image" Target="../media/image36.png"/><Relationship Id="rId5" Type="http://schemas.openxmlformats.org/officeDocument/2006/relationships/image" Target="../media/image5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7.png"/><Relationship Id="rId4" Type="http://schemas.openxmlformats.org/officeDocument/2006/relationships/image" Target="../media/image32.png"/><Relationship Id="rId5" Type="http://schemas.openxmlformats.org/officeDocument/2006/relationships/image" Target="../media/image60.png"/><Relationship Id="rId6" Type="http://schemas.openxmlformats.org/officeDocument/2006/relationships/image" Target="../media/image62.png"/><Relationship Id="rId7" Type="http://schemas.openxmlformats.org/officeDocument/2006/relationships/image" Target="../media/image57.png"/><Relationship Id="rId8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5.png"/><Relationship Id="rId4" Type="http://schemas.openxmlformats.org/officeDocument/2006/relationships/image" Target="../media/image43.png"/><Relationship Id="rId5" Type="http://schemas.openxmlformats.org/officeDocument/2006/relationships/image" Target="../media/image49.png"/><Relationship Id="rId6" Type="http://schemas.openxmlformats.org/officeDocument/2006/relationships/image" Target="../media/image42.png"/><Relationship Id="rId7" Type="http://schemas.openxmlformats.org/officeDocument/2006/relationships/image" Target="../media/image6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58.png"/><Relationship Id="rId10" Type="http://schemas.openxmlformats.org/officeDocument/2006/relationships/image" Target="../media/image56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5.png"/><Relationship Id="rId4" Type="http://schemas.openxmlformats.org/officeDocument/2006/relationships/image" Target="../media/image43.png"/><Relationship Id="rId9" Type="http://schemas.openxmlformats.org/officeDocument/2006/relationships/image" Target="../media/image71.png"/><Relationship Id="rId5" Type="http://schemas.openxmlformats.org/officeDocument/2006/relationships/image" Target="../media/image49.png"/><Relationship Id="rId6" Type="http://schemas.openxmlformats.org/officeDocument/2006/relationships/image" Target="../media/image42.png"/><Relationship Id="rId7" Type="http://schemas.openxmlformats.org/officeDocument/2006/relationships/image" Target="../media/image63.png"/><Relationship Id="rId8" Type="http://schemas.openxmlformats.org/officeDocument/2006/relationships/image" Target="../media/image68.png"/></Relationships>
</file>

<file path=ppt/slides/_rels/slide31.xml.rels><?xml version="1.0" encoding="UTF-8" standalone="yes"?><Relationships xmlns="http://schemas.openxmlformats.org/package/2006/relationships"><Relationship Id="rId11" Type="http://schemas.openxmlformats.org/officeDocument/2006/relationships/image" Target="../media/image58.png"/><Relationship Id="rId10" Type="http://schemas.openxmlformats.org/officeDocument/2006/relationships/image" Target="../media/image56.png"/><Relationship Id="rId13" Type="http://schemas.openxmlformats.org/officeDocument/2006/relationships/image" Target="../media/image61.png"/><Relationship Id="rId12" Type="http://schemas.openxmlformats.org/officeDocument/2006/relationships/image" Target="../media/image84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5.png"/><Relationship Id="rId4" Type="http://schemas.openxmlformats.org/officeDocument/2006/relationships/image" Target="../media/image43.png"/><Relationship Id="rId9" Type="http://schemas.openxmlformats.org/officeDocument/2006/relationships/image" Target="../media/image71.png"/><Relationship Id="rId14" Type="http://schemas.openxmlformats.org/officeDocument/2006/relationships/image" Target="../media/image79.png"/><Relationship Id="rId5" Type="http://schemas.openxmlformats.org/officeDocument/2006/relationships/image" Target="../media/image49.png"/><Relationship Id="rId6" Type="http://schemas.openxmlformats.org/officeDocument/2006/relationships/image" Target="../media/image42.png"/><Relationship Id="rId7" Type="http://schemas.openxmlformats.org/officeDocument/2006/relationships/image" Target="../media/image63.png"/><Relationship Id="rId8" Type="http://schemas.openxmlformats.org/officeDocument/2006/relationships/image" Target="../media/image68.png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image" Target="../media/image58.png"/><Relationship Id="rId10" Type="http://schemas.openxmlformats.org/officeDocument/2006/relationships/image" Target="../media/image56.png"/><Relationship Id="rId13" Type="http://schemas.openxmlformats.org/officeDocument/2006/relationships/image" Target="../media/image61.png"/><Relationship Id="rId12" Type="http://schemas.openxmlformats.org/officeDocument/2006/relationships/image" Target="../media/image84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5.png"/><Relationship Id="rId4" Type="http://schemas.openxmlformats.org/officeDocument/2006/relationships/image" Target="../media/image43.png"/><Relationship Id="rId9" Type="http://schemas.openxmlformats.org/officeDocument/2006/relationships/image" Target="../media/image71.png"/><Relationship Id="rId15" Type="http://schemas.openxmlformats.org/officeDocument/2006/relationships/image" Target="../media/image78.png"/><Relationship Id="rId14" Type="http://schemas.openxmlformats.org/officeDocument/2006/relationships/image" Target="../media/image79.png"/><Relationship Id="rId5" Type="http://schemas.openxmlformats.org/officeDocument/2006/relationships/image" Target="../media/image49.png"/><Relationship Id="rId6" Type="http://schemas.openxmlformats.org/officeDocument/2006/relationships/image" Target="../media/image42.png"/><Relationship Id="rId7" Type="http://schemas.openxmlformats.org/officeDocument/2006/relationships/image" Target="../media/image63.png"/><Relationship Id="rId8" Type="http://schemas.openxmlformats.org/officeDocument/2006/relationships/image" Target="../media/image6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1" Type="http://schemas.openxmlformats.org/officeDocument/2006/relationships/image" Target="../media/image76.png"/><Relationship Id="rId10" Type="http://schemas.openxmlformats.org/officeDocument/2006/relationships/hyperlink" Target="https://www.facebook.com/nisalm" TargetMode="External"/><Relationship Id="rId1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www.linkedin.com/in/nisalm/" TargetMode="External"/><Relationship Id="rId4" Type="http://schemas.openxmlformats.org/officeDocument/2006/relationships/image" Target="../media/image70.png"/><Relationship Id="rId9" Type="http://schemas.openxmlformats.org/officeDocument/2006/relationships/image" Target="../media/image7.png"/><Relationship Id="rId5" Type="http://schemas.openxmlformats.org/officeDocument/2006/relationships/hyperlink" Target="https://twitter.com/nisalm" TargetMode="External"/><Relationship Id="rId6" Type="http://schemas.openxmlformats.org/officeDocument/2006/relationships/image" Target="../media/image81.png"/><Relationship Id="rId7" Type="http://schemas.openxmlformats.org/officeDocument/2006/relationships/hyperlink" Target="mailto:mihiranga@gmail.com" TargetMode="External"/><Relationship Id="rId8" Type="http://schemas.openxmlformats.org/officeDocument/2006/relationships/image" Target="../media/image7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png"/><Relationship Id="rId4" Type="http://schemas.openxmlformats.org/officeDocument/2006/relationships/image" Target="../media/image8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f7d8b71531_0_98"/>
          <p:cNvSpPr/>
          <p:nvPr/>
        </p:nvSpPr>
        <p:spPr>
          <a:xfrm>
            <a:off x="6027875" y="-203100"/>
            <a:ext cx="3432900" cy="3263700"/>
          </a:xfrm>
          <a:prstGeom prst="teardrop">
            <a:avLst>
              <a:gd fmla="val 97967" name="adj"/>
            </a:avLst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5" name="Google Shape;135;g2f7d8b71531_0_98"/>
          <p:cNvSpPr txBox="1"/>
          <p:nvPr>
            <p:ph type="ctrTitle"/>
          </p:nvPr>
        </p:nvSpPr>
        <p:spPr>
          <a:xfrm>
            <a:off x="311700" y="990350"/>
            <a:ext cx="62568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78"/>
              <a:buNone/>
            </a:pPr>
            <a:r>
              <a:rPr lang="en" sz="4800">
                <a:solidFill>
                  <a:srgbClr val="674EA7"/>
                </a:solidFill>
              </a:rPr>
              <a:t>Clustering Algorithms</a:t>
            </a:r>
            <a:endParaRPr sz="4800">
              <a:solidFill>
                <a:srgbClr val="674EA7"/>
              </a:solidFill>
            </a:endParaRPr>
          </a:p>
        </p:txBody>
      </p:sp>
      <p:sp>
        <p:nvSpPr>
          <p:cNvPr id="136" name="Google Shape;136;g2f7d8b71531_0_98"/>
          <p:cNvSpPr/>
          <p:nvPr/>
        </p:nvSpPr>
        <p:spPr>
          <a:xfrm>
            <a:off x="-488750" y="3527625"/>
            <a:ext cx="4330200" cy="971700"/>
          </a:xfrm>
          <a:prstGeom prst="roundRect">
            <a:avLst>
              <a:gd fmla="val 43113" name="adj"/>
            </a:avLst>
          </a:prstGeom>
          <a:solidFill>
            <a:srgbClr val="1ABC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7" name="Google Shape;137;g2f7d8b71531_0_98"/>
          <p:cNvSpPr txBox="1"/>
          <p:nvPr>
            <p:ph idx="1" type="subTitle"/>
          </p:nvPr>
        </p:nvSpPr>
        <p:spPr>
          <a:xfrm>
            <a:off x="328275" y="3663725"/>
            <a:ext cx="39204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>
                <a:solidFill>
                  <a:schemeClr val="dk1"/>
                </a:solidFill>
              </a:rPr>
              <a:t>Nisal Mihiranga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38" name="Google Shape;138;g2f7d8b71531_0_98"/>
          <p:cNvSpPr/>
          <p:nvPr/>
        </p:nvSpPr>
        <p:spPr>
          <a:xfrm>
            <a:off x="5178400" y="930950"/>
            <a:ext cx="605100" cy="616800"/>
          </a:xfrm>
          <a:prstGeom prst="ellipse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9" name="Google Shape;139;g2f7d8b71531_0_98"/>
          <p:cNvSpPr/>
          <p:nvPr/>
        </p:nvSpPr>
        <p:spPr>
          <a:xfrm>
            <a:off x="5783400" y="2094650"/>
            <a:ext cx="244500" cy="233700"/>
          </a:xfrm>
          <a:prstGeom prst="ellipse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0" name="Google Shape;140;g2f7d8b71531_0_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5275" y="434975"/>
            <a:ext cx="1778100" cy="17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0c76148531_0_24"/>
          <p:cNvSpPr txBox="1"/>
          <p:nvPr>
            <p:ph idx="4294967295" type="title"/>
          </p:nvPr>
        </p:nvSpPr>
        <p:spPr>
          <a:xfrm>
            <a:off x="311700" y="160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21BFC1"/>
                </a:solidFill>
              </a:rPr>
              <a:t>Typical workflow for clustering</a:t>
            </a:r>
            <a:endParaRPr>
              <a:solidFill>
                <a:srgbClr val="21BFC1"/>
              </a:solidFill>
            </a:endParaRPr>
          </a:p>
        </p:txBody>
      </p:sp>
      <p:pic>
        <p:nvPicPr>
          <p:cNvPr id="220" name="Google Shape;220;g30c76148531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428750"/>
            <a:ext cx="2990852" cy="9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30c76148531_0_24"/>
          <p:cNvSpPr txBox="1"/>
          <p:nvPr/>
        </p:nvSpPr>
        <p:spPr>
          <a:xfrm>
            <a:off x="653125" y="1014250"/>
            <a:ext cx="2031000" cy="2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Unlabeled data</a:t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2" name="Google Shape;222;g30c76148531_0_24"/>
          <p:cNvSpPr txBox="1"/>
          <p:nvPr/>
        </p:nvSpPr>
        <p:spPr>
          <a:xfrm>
            <a:off x="3286000" y="1014250"/>
            <a:ext cx="2255400" cy="2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Feature extraction</a:t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23" name="Google Shape;223;g30c76148531_0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5400000">
            <a:off x="4001075" y="1477975"/>
            <a:ext cx="610850" cy="75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30c76148531_0_24"/>
          <p:cNvSpPr/>
          <p:nvPr/>
        </p:nvSpPr>
        <p:spPr>
          <a:xfrm>
            <a:off x="6143275" y="1173625"/>
            <a:ext cx="1643100" cy="95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Unsupervised ML algorithm for data clustering </a:t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25" name="Google Shape;225;g30c76148531_0_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84175" y="2815050"/>
            <a:ext cx="4867950" cy="14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30c76148531_0_24"/>
          <p:cNvSpPr/>
          <p:nvPr/>
        </p:nvSpPr>
        <p:spPr>
          <a:xfrm>
            <a:off x="3418800" y="1714500"/>
            <a:ext cx="3675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7" name="Google Shape;227;g30c76148531_0_24"/>
          <p:cNvSpPr/>
          <p:nvPr/>
        </p:nvSpPr>
        <p:spPr>
          <a:xfrm>
            <a:off x="5204725" y="1704300"/>
            <a:ext cx="6225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8" name="Google Shape;228;g30c76148531_0_24"/>
          <p:cNvSpPr/>
          <p:nvPr/>
        </p:nvSpPr>
        <p:spPr>
          <a:xfrm>
            <a:off x="6766150" y="2296200"/>
            <a:ext cx="316500" cy="428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9" name="Google Shape;229;g30c76148531_0_24"/>
          <p:cNvSpPr txBox="1"/>
          <p:nvPr/>
        </p:nvSpPr>
        <p:spPr>
          <a:xfrm>
            <a:off x="4291300" y="4276050"/>
            <a:ext cx="7041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Simpson’s family</a:t>
            </a:r>
            <a:endParaRPr b="0" i="0" sz="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0" name="Google Shape;230;g30c76148531_0_24"/>
          <p:cNvSpPr txBox="1"/>
          <p:nvPr/>
        </p:nvSpPr>
        <p:spPr>
          <a:xfrm>
            <a:off x="5439175" y="4276050"/>
            <a:ext cx="8370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School employees</a:t>
            </a:r>
            <a:endParaRPr b="0" i="0" sz="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1" name="Google Shape;231;g30c76148531_0_24"/>
          <p:cNvSpPr txBox="1"/>
          <p:nvPr/>
        </p:nvSpPr>
        <p:spPr>
          <a:xfrm>
            <a:off x="7127025" y="4387625"/>
            <a:ext cx="7041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Female</a:t>
            </a:r>
            <a:endParaRPr b="0" i="0" sz="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2" name="Google Shape;232;g30c76148531_0_24"/>
          <p:cNvSpPr txBox="1"/>
          <p:nvPr/>
        </p:nvSpPr>
        <p:spPr>
          <a:xfrm>
            <a:off x="8259150" y="4442850"/>
            <a:ext cx="7041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male</a:t>
            </a:r>
            <a:endParaRPr b="0" i="0" sz="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3" name="Google Shape;233;g30c76148531_0_24"/>
          <p:cNvSpPr txBox="1"/>
          <p:nvPr/>
        </p:nvSpPr>
        <p:spPr>
          <a:xfrm>
            <a:off x="311700" y="3127050"/>
            <a:ext cx="31989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Clustering is subjective, given a new input image assign it in to an existing cluster.</a:t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0c76148531_0_42"/>
          <p:cNvSpPr txBox="1"/>
          <p:nvPr>
            <p:ph idx="4294967295" type="title"/>
          </p:nvPr>
        </p:nvSpPr>
        <p:spPr>
          <a:xfrm>
            <a:off x="311700" y="160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21BFC1"/>
                </a:solidFill>
              </a:rPr>
              <a:t> Clustering Algorithms</a:t>
            </a:r>
            <a:endParaRPr>
              <a:solidFill>
                <a:srgbClr val="21BFC1"/>
              </a:solidFill>
            </a:endParaRPr>
          </a:p>
        </p:txBody>
      </p:sp>
      <p:sp>
        <p:nvSpPr>
          <p:cNvPr id="239" name="Google Shape;239;g30c76148531_0_42"/>
          <p:cNvSpPr txBox="1"/>
          <p:nvPr>
            <p:ph idx="1" type="body"/>
          </p:nvPr>
        </p:nvSpPr>
        <p:spPr>
          <a:xfrm>
            <a:off x="311700" y="1070450"/>
            <a:ext cx="8260800" cy="38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Partitioning methods:</a:t>
            </a:r>
            <a:endParaRPr/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Construct various partitions and then evaluate them by some criterion</a:t>
            </a:r>
            <a:endParaRPr sz="1400"/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K-Mean clustering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Hierarchical methods:</a:t>
            </a:r>
            <a:endParaRPr/>
          </a:p>
          <a:p>
            <a:pPr indent="-3175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Create a hierarchical decomposition of the set of objects using some criterion</a:t>
            </a:r>
            <a:endParaRPr sz="1400"/>
          </a:p>
          <a:p>
            <a:pPr indent="-3175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Agglomerative (bottom-up)</a:t>
            </a:r>
            <a:endParaRPr sz="1400"/>
          </a:p>
          <a:p>
            <a:pPr indent="-3175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 Divisive (top-down)</a:t>
            </a:r>
            <a:endParaRPr sz="1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0c76148531_0_47"/>
          <p:cNvSpPr txBox="1"/>
          <p:nvPr>
            <p:ph idx="1" type="body"/>
          </p:nvPr>
        </p:nvSpPr>
        <p:spPr>
          <a:xfrm>
            <a:off x="199500" y="1091950"/>
            <a:ext cx="5076600" cy="25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n" sz="2200">
                <a:solidFill>
                  <a:schemeClr val="dk1"/>
                </a:solidFill>
              </a:rPr>
              <a:t>Cluster: </a:t>
            </a:r>
            <a:endParaRPr b="1" sz="22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○"/>
            </a:pPr>
            <a:r>
              <a:rPr lang="en" sz="1500">
                <a:solidFill>
                  <a:schemeClr val="dk1"/>
                </a:solidFill>
              </a:rPr>
              <a:t>A collection of data objects with </a:t>
            </a:r>
            <a:endParaRPr sz="1500">
              <a:solidFill>
                <a:schemeClr val="dk1"/>
              </a:solidFill>
            </a:endParaRPr>
          </a:p>
          <a:p>
            <a:pPr indent="-3238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■"/>
            </a:pPr>
            <a:r>
              <a:rPr lang="en" sz="1500">
                <a:solidFill>
                  <a:schemeClr val="dk1"/>
                </a:solidFill>
              </a:rPr>
              <a:t>Similar ones are in the same cluster</a:t>
            </a:r>
            <a:endParaRPr sz="1500">
              <a:solidFill>
                <a:schemeClr val="dk1"/>
              </a:solidFill>
            </a:endParaRPr>
          </a:p>
          <a:p>
            <a:pPr indent="-3238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■"/>
            </a:pPr>
            <a:r>
              <a:rPr lang="en" sz="1500">
                <a:solidFill>
                  <a:schemeClr val="dk1"/>
                </a:solidFill>
              </a:rPr>
              <a:t>Dis-similar objects in other clusters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45" name="Google Shape;245;g30c76148531_0_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8653" y="2183951"/>
            <a:ext cx="3331026" cy="202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0c76148531_0_52"/>
          <p:cNvSpPr txBox="1"/>
          <p:nvPr>
            <p:ph idx="4294967295" type="title"/>
          </p:nvPr>
        </p:nvSpPr>
        <p:spPr>
          <a:xfrm>
            <a:off x="311700" y="160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21BFC1"/>
                </a:solidFill>
              </a:rPr>
              <a:t>What is Similarity?</a:t>
            </a:r>
            <a:endParaRPr>
              <a:solidFill>
                <a:srgbClr val="21BFC1"/>
              </a:solidFill>
            </a:endParaRPr>
          </a:p>
        </p:txBody>
      </p:sp>
      <p:pic>
        <p:nvPicPr>
          <p:cNvPr id="251" name="Google Shape;251;g30c76148531_0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200" y="1246975"/>
            <a:ext cx="3539300" cy="24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30c76148531_0_52"/>
          <p:cNvSpPr txBox="1"/>
          <p:nvPr/>
        </p:nvSpPr>
        <p:spPr>
          <a:xfrm>
            <a:off x="4429125" y="1300825"/>
            <a:ext cx="4470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Clustering is based on the given notion of similarity, no labels are given.</a:t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However, without labels, a meaningful measure of similarity can be hard to define.</a:t>
            </a:r>
            <a:r>
              <a:rPr b="1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r>
              <a:rPr b="1" i="1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We know it when we see it</a:t>
            </a:r>
            <a:endParaRPr b="1" i="1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Remove subjectivity by defining similarity in terms of a distance between vectors or correlations between random variables.</a:t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0c76148531_0_58"/>
          <p:cNvSpPr txBox="1"/>
          <p:nvPr>
            <p:ph idx="4294967295" type="title"/>
          </p:nvPr>
        </p:nvSpPr>
        <p:spPr>
          <a:xfrm>
            <a:off x="77000" y="176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21BFC1"/>
                </a:solidFill>
              </a:rPr>
              <a:t>Distance Matrix</a:t>
            </a:r>
            <a:endParaRPr>
              <a:solidFill>
                <a:srgbClr val="21BFC1"/>
              </a:solidFill>
            </a:endParaRPr>
          </a:p>
        </p:txBody>
      </p:sp>
      <p:sp>
        <p:nvSpPr>
          <p:cNvPr id="258" name="Google Shape;258;g30c76148531_0_58"/>
          <p:cNvSpPr txBox="1"/>
          <p:nvPr/>
        </p:nvSpPr>
        <p:spPr>
          <a:xfrm>
            <a:off x="234725" y="918475"/>
            <a:ext cx="82869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Distance between two instances x and x’, where q &gt;= 1 is a selectable parameter and d is the number of attributes (called the Minkowski Metric)</a:t>
            </a:r>
            <a:endParaRPr b="0" i="0" sz="15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59" name="Google Shape;259;g30c76148531_0_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9425" y="1692925"/>
            <a:ext cx="2657475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30c76148531_0_58"/>
          <p:cNvSpPr txBox="1"/>
          <p:nvPr/>
        </p:nvSpPr>
        <p:spPr>
          <a:xfrm>
            <a:off x="234725" y="2557900"/>
            <a:ext cx="8899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Cosine of the angle between two vectors (instances) gives a similarity function:</a:t>
            </a:r>
            <a:endParaRPr b="0" i="0" sz="15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61" name="Google Shape;261;g30c76148531_0_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50725" y="3289075"/>
            <a:ext cx="1676400" cy="7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fca402dfc8_1_5"/>
          <p:cNvSpPr txBox="1"/>
          <p:nvPr>
            <p:ph idx="4294967295" type="title"/>
          </p:nvPr>
        </p:nvSpPr>
        <p:spPr>
          <a:xfrm>
            <a:off x="77000" y="176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21BFC1"/>
                </a:solidFill>
              </a:rPr>
              <a:t>Distance Matrix</a:t>
            </a:r>
            <a:endParaRPr>
              <a:solidFill>
                <a:srgbClr val="21BFC1"/>
              </a:solidFill>
            </a:endParaRPr>
          </a:p>
        </p:txBody>
      </p:sp>
      <p:pic>
        <p:nvPicPr>
          <p:cNvPr id="267" name="Google Shape;267;g2fca402dfc8_1_5"/>
          <p:cNvPicPr preferRelativeResize="0"/>
          <p:nvPr/>
        </p:nvPicPr>
        <p:blipFill rotWithShape="1">
          <a:blip r:embed="rId3">
            <a:alphaModFix/>
          </a:blip>
          <a:srcRect b="0" l="0" r="0" t="14199"/>
          <a:stretch/>
        </p:blipFill>
        <p:spPr>
          <a:xfrm>
            <a:off x="155213" y="1137138"/>
            <a:ext cx="4123710" cy="2981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2fca402dfc8_1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40693" y="3003979"/>
            <a:ext cx="5946117" cy="185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0c76148531_0_72"/>
          <p:cNvSpPr txBox="1"/>
          <p:nvPr>
            <p:ph idx="4294967295" type="title"/>
          </p:nvPr>
        </p:nvSpPr>
        <p:spPr>
          <a:xfrm>
            <a:off x="77000" y="176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21BFC1"/>
                </a:solidFill>
              </a:rPr>
              <a:t>Dissimilarity  Matrix</a:t>
            </a:r>
            <a:endParaRPr>
              <a:solidFill>
                <a:srgbClr val="21BFC1"/>
              </a:solidFill>
            </a:endParaRPr>
          </a:p>
        </p:txBody>
      </p:sp>
      <p:pic>
        <p:nvPicPr>
          <p:cNvPr id="274" name="Google Shape;274;g30c76148531_0_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861" y="1095048"/>
            <a:ext cx="3806746" cy="1476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30c76148531_0_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7525" y="2639500"/>
            <a:ext cx="2649700" cy="175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30c76148531_0_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20975" y="825025"/>
            <a:ext cx="4235226" cy="371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g30c76148531_0_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4325" y="980225"/>
            <a:ext cx="3113325" cy="339470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30c76148531_0_79"/>
          <p:cNvSpPr txBox="1"/>
          <p:nvPr/>
        </p:nvSpPr>
        <p:spPr>
          <a:xfrm>
            <a:off x="142900" y="816425"/>
            <a:ext cx="5571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We begin with a distance matrix which contains the distances between every pair of objects in our database.</a:t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3" name="Google Shape;283;g30c76148531_0_79"/>
          <p:cNvSpPr txBox="1"/>
          <p:nvPr/>
        </p:nvSpPr>
        <p:spPr>
          <a:xfrm>
            <a:off x="1093350" y="211250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D(</a:t>
            </a:r>
            <a:r>
              <a:rPr b="0" i="0" lang="en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,</a:t>
            </a:r>
            <a:r>
              <a:rPr b="0" i="0" lang="en" sz="3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) = 8</a:t>
            </a:r>
            <a:endParaRPr b="0" i="0" sz="3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84" name="Google Shape;284;g30c76148531_0_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5829" y="1955950"/>
            <a:ext cx="342271" cy="7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30c76148531_0_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28100" y="2112500"/>
            <a:ext cx="253222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30c76148531_0_79"/>
          <p:cNvSpPr txBox="1"/>
          <p:nvPr/>
        </p:nvSpPr>
        <p:spPr>
          <a:xfrm>
            <a:off x="1093350" y="295070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D(</a:t>
            </a:r>
            <a:r>
              <a:rPr b="0" i="0" lang="en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,</a:t>
            </a:r>
            <a:r>
              <a:rPr b="0" i="0" lang="en" sz="3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) = 1</a:t>
            </a:r>
            <a:endParaRPr b="0" i="0" sz="3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87" name="Google Shape;287;g30c76148531_0_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01575" y="2922534"/>
            <a:ext cx="342275" cy="629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30c76148531_0_7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28100" y="2960075"/>
            <a:ext cx="253225" cy="55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0c76148531_0_90"/>
          <p:cNvSpPr txBox="1"/>
          <p:nvPr>
            <p:ph idx="4294967295" type="title"/>
          </p:nvPr>
        </p:nvSpPr>
        <p:spPr>
          <a:xfrm>
            <a:off x="311700" y="160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21BFC1"/>
                </a:solidFill>
              </a:rPr>
              <a:t>Partitioning Clustering : K- means clustering</a:t>
            </a:r>
            <a:endParaRPr>
              <a:solidFill>
                <a:srgbClr val="21BFC1"/>
              </a:solidFill>
            </a:endParaRPr>
          </a:p>
        </p:txBody>
      </p:sp>
      <p:sp>
        <p:nvSpPr>
          <p:cNvPr id="294" name="Google Shape;294;g30c76148531_0_90"/>
          <p:cNvSpPr txBox="1"/>
          <p:nvPr/>
        </p:nvSpPr>
        <p:spPr>
          <a:xfrm>
            <a:off x="372925" y="1854800"/>
            <a:ext cx="7592700" cy="25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Algorithm works as follow:</a:t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AutoNum type="arabicPeriod"/>
            </a:pP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Decide on a value for </a:t>
            </a:r>
            <a:r>
              <a:rPr b="0" i="1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</a:t>
            </a: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	</a:t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AutoNum type="arabicPeriod"/>
            </a:pP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Initialize the </a:t>
            </a:r>
            <a:r>
              <a:rPr b="0" i="1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</a:t>
            </a: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cluster centers (randomly, if necessary).</a:t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AutoNum type="arabicPeriod"/>
            </a:pP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Decide the class memberships of the </a:t>
            </a:r>
            <a:r>
              <a:rPr b="0" i="1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objects by assigning them to the nearest cluster center.	</a:t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AutoNum type="arabicPeriod"/>
            </a:pP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Re-estimate the </a:t>
            </a:r>
            <a:r>
              <a:rPr b="0" i="1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</a:t>
            </a: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cluster centers, by assuming the memberships found above are correct.	</a:t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AutoNum type="arabicPeriod"/>
            </a:pP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If none of the </a:t>
            </a:r>
            <a:r>
              <a:rPr b="0" i="1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objects changed membership in the last iteration, exit. Otherwise goto 3.</a:t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5" name="Google Shape;295;g30c76148531_0_90"/>
          <p:cNvSpPr txBox="1"/>
          <p:nvPr/>
        </p:nvSpPr>
        <p:spPr>
          <a:xfrm>
            <a:off x="372925" y="937300"/>
            <a:ext cx="833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K-means is to partition a set of objects into K clusters in such a way that the sum of the squared distances between the objects and their assigned cluster mean is minimized.</a:t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fca402dfc8_1_0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Flowchart of k-means clustering algorithm | Download Scientific Diagram" id="301" name="Google Shape;301;g2fca402dfc8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6024" y="1036801"/>
            <a:ext cx="6005524" cy="403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f7d8b71531_0_196"/>
          <p:cNvSpPr/>
          <p:nvPr/>
        </p:nvSpPr>
        <p:spPr>
          <a:xfrm>
            <a:off x="727875" y="1959425"/>
            <a:ext cx="5478900" cy="3020700"/>
          </a:xfrm>
          <a:prstGeom prst="roundRect">
            <a:avLst>
              <a:gd fmla="val 7336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6" name="Google Shape;146;g2f7d8b71531_0_196"/>
          <p:cNvSpPr/>
          <p:nvPr/>
        </p:nvSpPr>
        <p:spPr>
          <a:xfrm>
            <a:off x="727875" y="1102650"/>
            <a:ext cx="3816900" cy="712800"/>
          </a:xfrm>
          <a:prstGeom prst="roundRect">
            <a:avLst>
              <a:gd fmla="val 43113" name="adj"/>
            </a:avLst>
          </a:prstGeom>
          <a:solidFill>
            <a:srgbClr val="1ABC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      </a:t>
            </a:r>
            <a:r>
              <a:rPr b="1" i="0" lang="en" sz="17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Nisal Mihiranga</a:t>
            </a:r>
            <a:endParaRPr b="1" i="0" sz="17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" name="Google Shape;147;g2f7d8b71531_0_196"/>
          <p:cNvSpPr txBox="1"/>
          <p:nvPr>
            <p:ph type="title"/>
          </p:nvPr>
        </p:nvSpPr>
        <p:spPr>
          <a:xfrm>
            <a:off x="464100" y="160475"/>
            <a:ext cx="540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1ABC9C"/>
                </a:solidFill>
              </a:rPr>
              <a:t>Facilitator</a:t>
            </a:r>
            <a:endParaRPr>
              <a:solidFill>
                <a:srgbClr val="1ABC9C"/>
              </a:solidFill>
            </a:endParaRPr>
          </a:p>
        </p:txBody>
      </p:sp>
      <p:sp>
        <p:nvSpPr>
          <p:cNvPr id="148" name="Google Shape;148;g2f7d8b71531_0_196"/>
          <p:cNvSpPr/>
          <p:nvPr/>
        </p:nvSpPr>
        <p:spPr>
          <a:xfrm>
            <a:off x="6356475" y="4138200"/>
            <a:ext cx="2787300" cy="1005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g2f7d8b71531_0_1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2013" y="2900025"/>
            <a:ext cx="1434975" cy="1915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3921"/>
              </a:srgbClr>
            </a:outerShdw>
          </a:effectLst>
        </p:spPr>
      </p:pic>
      <p:pic>
        <p:nvPicPr>
          <p:cNvPr id="150" name="Google Shape;150;g2f7d8b71531_0_1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160475"/>
            <a:ext cx="1654975" cy="1654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3921"/>
              </a:srgbClr>
            </a:outerShdw>
          </a:effectLst>
        </p:spPr>
      </p:pic>
      <p:sp>
        <p:nvSpPr>
          <p:cNvPr id="151" name="Google Shape;151;g2f7d8b71531_0_196"/>
          <p:cNvSpPr txBox="1"/>
          <p:nvPr/>
        </p:nvSpPr>
        <p:spPr>
          <a:xfrm>
            <a:off x="842200" y="2860975"/>
            <a:ext cx="2464200" cy="15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B5394"/>
                </a:solidFill>
                <a:latin typeface="Poppins"/>
                <a:ea typeface="Poppins"/>
                <a:cs typeface="Poppins"/>
                <a:sym typeface="Poppins"/>
              </a:rPr>
              <a:t>Experience: </a:t>
            </a:r>
            <a:endParaRPr b="1" i="0" sz="1400" u="none" cap="none" strike="noStrike">
              <a:solidFill>
                <a:srgbClr val="0B539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Head of AI and Data Science, Architect at  </a:t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Zone24x7 pvt Ltd </a:t>
            </a:r>
            <a:endParaRPr b="1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Corporate Trainer</a:t>
            </a:r>
            <a:endParaRPr b="1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12 Years of Industry exposure to Data Engineering, Data Science and Business Intelligence </a:t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g2f7d8b71531_0_196"/>
          <p:cNvSpPr txBox="1"/>
          <p:nvPr/>
        </p:nvSpPr>
        <p:spPr>
          <a:xfrm>
            <a:off x="3447150" y="2900025"/>
            <a:ext cx="2464200" cy="15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B5394"/>
                </a:solidFill>
                <a:latin typeface="Poppins"/>
                <a:ea typeface="Poppins"/>
                <a:cs typeface="Poppins"/>
                <a:sym typeface="Poppins"/>
              </a:rPr>
              <a:t>Credentials</a:t>
            </a:r>
            <a:r>
              <a:rPr b="1" i="0" lang="en" sz="1744" u="none" cap="none" strike="noStrik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endParaRPr b="1" i="0" sz="1744" u="none" cap="none" strike="noStrike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M.Sc in Data Science </a:t>
            </a:r>
            <a:endParaRPr b="1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B.Sc in Information Technology</a:t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Microsoft Certified Trainer</a:t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" name="Google Shape;153;g2f7d8b71531_0_196"/>
          <p:cNvSpPr txBox="1"/>
          <p:nvPr/>
        </p:nvSpPr>
        <p:spPr>
          <a:xfrm>
            <a:off x="819850" y="1978275"/>
            <a:ext cx="670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B5394"/>
                </a:solidFill>
                <a:latin typeface="Poppins"/>
                <a:ea typeface="Poppins"/>
                <a:cs typeface="Poppins"/>
                <a:sym typeface="Poppins"/>
              </a:rPr>
              <a:t>Areas of Interest &amp; Expertise:</a:t>
            </a:r>
            <a:endParaRPr b="1" i="0" sz="1400" u="none" cap="none" strike="noStrike">
              <a:solidFill>
                <a:srgbClr val="0B539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AI, Technology, Science, Teaching, Consulting, Mentoring</a:t>
            </a:r>
            <a:endParaRPr b="0" i="0" sz="13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" name="Google Shape;154;g2f7d8b71531_0_196"/>
          <p:cNvSpPr/>
          <p:nvPr/>
        </p:nvSpPr>
        <p:spPr>
          <a:xfrm>
            <a:off x="7312875" y="69975"/>
            <a:ext cx="1831200" cy="80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5" name="Google Shape;155;g2f7d8b71531_0_1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97250" y="1095000"/>
            <a:ext cx="1434900" cy="1434900"/>
          </a:xfrm>
          <a:prstGeom prst="roundRect">
            <a:avLst>
              <a:gd fmla="val 8415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4705"/>
              </a:srgbClr>
            </a:outerShdw>
          </a:effectLst>
        </p:spPr>
      </p:pic>
      <p:pic>
        <p:nvPicPr>
          <p:cNvPr id="156" name="Google Shape;156;g2f7d8b71531_0_19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80875" y="324426"/>
            <a:ext cx="1404300" cy="2222400"/>
          </a:xfrm>
          <a:prstGeom prst="roundRect">
            <a:avLst>
              <a:gd fmla="val 10768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0c76148531_0_96"/>
          <p:cNvSpPr txBox="1"/>
          <p:nvPr>
            <p:ph idx="4294967295" type="title"/>
          </p:nvPr>
        </p:nvSpPr>
        <p:spPr>
          <a:xfrm>
            <a:off x="311700" y="160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400">
                <a:solidFill>
                  <a:srgbClr val="21BFC1"/>
                </a:solidFill>
              </a:rPr>
              <a:t>Partitioning Clustering : K- means clustering</a:t>
            </a:r>
            <a:endParaRPr>
              <a:solidFill>
                <a:srgbClr val="21BFC1"/>
              </a:solidFill>
            </a:endParaRPr>
          </a:p>
        </p:txBody>
      </p:sp>
      <p:sp>
        <p:nvSpPr>
          <p:cNvPr id="307" name="Google Shape;307;g30c76148531_0_96"/>
          <p:cNvSpPr txBox="1"/>
          <p:nvPr/>
        </p:nvSpPr>
        <p:spPr>
          <a:xfrm>
            <a:off x="459250" y="836850"/>
            <a:ext cx="3357600" cy="9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1: </a:t>
            </a:r>
            <a:r>
              <a:rPr b="1" i="0" lang="en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0" i="0" lang="en" sz="14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If we choose a </a:t>
            </a:r>
            <a:r>
              <a:rPr b="0" i="1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 </a:t>
            </a:r>
            <a:r>
              <a:rPr b="0" i="0" lang="en" sz="14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of 3, and therefore the algorithm randomly picks 3 centroids.</a:t>
            </a:r>
            <a:endParaRPr b="1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08" name="Google Shape;308;g30c76148531_0_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275" y="1765650"/>
            <a:ext cx="2970450" cy="2743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g30c76148531_0_96"/>
          <p:cNvSpPr txBox="1"/>
          <p:nvPr/>
        </p:nvSpPr>
        <p:spPr>
          <a:xfrm>
            <a:off x="4704000" y="836850"/>
            <a:ext cx="3357600" cy="9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2: </a:t>
            </a:r>
            <a:r>
              <a:rPr b="1" i="0" lang="en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0" i="0" lang="en" sz="13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The algorithm assigns each point to the closest centroid to get </a:t>
            </a:r>
            <a:r>
              <a:rPr b="0" i="1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 </a:t>
            </a:r>
            <a:r>
              <a:rPr b="0" i="0" lang="en" sz="13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initial clusters.</a:t>
            </a:r>
            <a:endParaRPr b="0" i="0" sz="1500" u="none" cap="none" strike="noStrike">
              <a:solidFill>
                <a:srgbClr val="202124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10" name="Google Shape;310;g30c76148531_0_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9125" y="1775967"/>
            <a:ext cx="2970450" cy="2725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0c76148531_0_104"/>
          <p:cNvSpPr txBox="1"/>
          <p:nvPr>
            <p:ph idx="4294967295" type="title"/>
          </p:nvPr>
        </p:nvSpPr>
        <p:spPr>
          <a:xfrm>
            <a:off x="6900" y="160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400">
                <a:solidFill>
                  <a:srgbClr val="21BFC1"/>
                </a:solidFill>
              </a:rPr>
              <a:t>Partitioning Clustering : K- means clustering</a:t>
            </a:r>
            <a:endParaRPr>
              <a:solidFill>
                <a:srgbClr val="21BFC1"/>
              </a:solidFill>
            </a:endParaRPr>
          </a:p>
        </p:txBody>
      </p:sp>
      <p:sp>
        <p:nvSpPr>
          <p:cNvPr id="316" name="Google Shape;316;g30c76148531_0_104"/>
          <p:cNvSpPr txBox="1"/>
          <p:nvPr/>
        </p:nvSpPr>
        <p:spPr>
          <a:xfrm>
            <a:off x="459250" y="836850"/>
            <a:ext cx="4244700" cy="1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3: </a:t>
            </a:r>
            <a:r>
              <a:rPr b="1" i="0" lang="en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0" i="0" lang="en" sz="14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For every cluster, the algorithm recomputes the centroid by taking the average of all points in the cluster. </a:t>
            </a:r>
            <a:endParaRPr b="1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7" name="Google Shape;317;g30c76148531_0_104"/>
          <p:cNvSpPr txBox="1"/>
          <p:nvPr/>
        </p:nvSpPr>
        <p:spPr>
          <a:xfrm>
            <a:off x="4704000" y="836850"/>
            <a:ext cx="41283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4: </a:t>
            </a:r>
            <a:r>
              <a:rPr b="1" i="0" lang="en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0" i="0" lang="en" sz="14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The algorithm repeats the calculation of centroids and assignment of points until points stop changing clusters. </a:t>
            </a:r>
            <a:endParaRPr b="1" i="0" sz="1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18" name="Google Shape;318;g30c76148531_0_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9025" y="1765649"/>
            <a:ext cx="2939800" cy="26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30c76148531_0_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48250" y="1856750"/>
            <a:ext cx="2939800" cy="254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0c76148531_0_112"/>
          <p:cNvSpPr txBox="1"/>
          <p:nvPr>
            <p:ph idx="1" type="body"/>
          </p:nvPr>
        </p:nvSpPr>
        <p:spPr>
          <a:xfrm>
            <a:off x="311700" y="863550"/>
            <a:ext cx="434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100">
                <a:solidFill>
                  <a:schemeClr val="dk1"/>
                </a:solidFill>
              </a:rPr>
              <a:t>Elbow Method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" sz="2100">
                <a:solidFill>
                  <a:schemeClr val="dk1"/>
                </a:solidFill>
              </a:rPr>
              <a:t>Run K-means with various values for K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" sz="2100">
                <a:solidFill>
                  <a:schemeClr val="dk1"/>
                </a:solidFill>
              </a:rPr>
              <a:t>Plot the within-cluster sum of squares(WCSS) against K 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" sz="2100">
                <a:solidFill>
                  <a:schemeClr val="dk1"/>
                </a:solidFill>
              </a:rPr>
              <a:t>Identify the Elbow point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" sz="2100">
                <a:solidFill>
                  <a:schemeClr val="dk1"/>
                </a:solidFill>
              </a:rPr>
              <a:t>Choose the optimum K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325" name="Google Shape;325;g30c76148531_0_112"/>
          <p:cNvSpPr txBox="1"/>
          <p:nvPr>
            <p:ph idx="4294967295" type="title"/>
          </p:nvPr>
        </p:nvSpPr>
        <p:spPr>
          <a:xfrm>
            <a:off x="6900" y="160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400">
                <a:solidFill>
                  <a:srgbClr val="21BFC1"/>
                </a:solidFill>
              </a:rPr>
              <a:t>Determine the K : K- means clustering</a:t>
            </a:r>
            <a:endParaRPr>
              <a:solidFill>
                <a:srgbClr val="21BFC1"/>
              </a:solidFill>
            </a:endParaRPr>
          </a:p>
        </p:txBody>
      </p:sp>
      <p:pic>
        <p:nvPicPr>
          <p:cNvPr id="326" name="Google Shape;326;g30c76148531_0_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2400" y="1433125"/>
            <a:ext cx="4711601" cy="31410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lbow Method vs Silhouette Co-efficient in Determining the Number of  Clusters | by Adria Binte Habib | MLearning.ai | Medium" id="327" name="Google Shape;327;g30c76148531_0_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02638" y="943421"/>
            <a:ext cx="4723500" cy="3510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0c76148531_0_118"/>
          <p:cNvSpPr txBox="1"/>
          <p:nvPr>
            <p:ph idx="4294967295" type="title"/>
          </p:nvPr>
        </p:nvSpPr>
        <p:spPr>
          <a:xfrm>
            <a:off x="66750" y="1400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400">
                <a:solidFill>
                  <a:srgbClr val="21BFC1"/>
                </a:solidFill>
              </a:rPr>
              <a:t>Partitioning Clustering : K- means clustering</a:t>
            </a:r>
            <a:endParaRPr>
              <a:solidFill>
                <a:srgbClr val="21BFC1"/>
              </a:solidFill>
            </a:endParaRPr>
          </a:p>
        </p:txBody>
      </p:sp>
      <p:sp>
        <p:nvSpPr>
          <p:cNvPr id="333" name="Google Shape;333;g30c76148531_0_118"/>
          <p:cNvSpPr txBox="1"/>
          <p:nvPr/>
        </p:nvSpPr>
        <p:spPr>
          <a:xfrm>
            <a:off x="66750" y="1456550"/>
            <a:ext cx="591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Import required libraries and packages and load the dataset </a:t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4" name="Google Shape;334;g30c76148531_0_118"/>
          <p:cNvSpPr/>
          <p:nvPr/>
        </p:nvSpPr>
        <p:spPr>
          <a:xfrm>
            <a:off x="66750" y="915175"/>
            <a:ext cx="4296600" cy="4002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E06666"/>
                </a:solidFill>
                <a:latin typeface="Poppins"/>
                <a:ea typeface="Poppins"/>
                <a:cs typeface="Poppins"/>
                <a:sym typeface="Poppins"/>
              </a:rPr>
              <a:t>K- means clustering Implementation</a:t>
            </a:r>
            <a:endParaRPr b="0" i="0" sz="1300" u="none" cap="none" strike="noStrike">
              <a:solidFill>
                <a:srgbClr val="E0666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5" name="Google Shape;335;g30c76148531_0_118"/>
          <p:cNvSpPr/>
          <p:nvPr/>
        </p:nvSpPr>
        <p:spPr>
          <a:xfrm>
            <a:off x="204125" y="1928825"/>
            <a:ext cx="6592800" cy="2643300"/>
          </a:xfrm>
          <a:prstGeom prst="roundRect">
            <a:avLst>
              <a:gd fmla="val 8561" name="adj"/>
            </a:avLst>
          </a:prstGeom>
          <a:solidFill>
            <a:srgbClr val="351C75"/>
          </a:solidFill>
          <a:ln cap="flat" cmpd="sng" w="9525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rgbClr val="2E95D3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numpy </a:t>
            </a:r>
            <a:r>
              <a:rPr b="0" i="0" lang="en" sz="1500" u="none" cap="none" strike="noStrike">
                <a:solidFill>
                  <a:srgbClr val="2E95D3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np </a:t>
            </a:r>
            <a:endParaRPr b="0" i="0" sz="15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rgbClr val="2E95D3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matplotlib.pyplot </a:t>
            </a:r>
            <a:r>
              <a:rPr b="0" i="0" lang="en" sz="1500" u="none" cap="none" strike="noStrike">
                <a:solidFill>
                  <a:srgbClr val="2E95D3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plt </a:t>
            </a:r>
            <a:r>
              <a:rPr b="0" i="0" lang="en" sz="1500" u="none" cap="none" strike="noStrike">
                <a:solidFill>
                  <a:srgbClr val="2E95D3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sklearn.cluster </a:t>
            </a:r>
            <a:endParaRPr b="0" i="0" sz="15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rgbClr val="2E95D3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KMeans </a:t>
            </a:r>
            <a:endParaRPr b="0" i="0" sz="15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2E95D3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seaborn </a:t>
            </a:r>
            <a:r>
              <a:rPr b="0" i="0" lang="en" sz="1500" u="none" cap="none" strike="noStrike">
                <a:solidFill>
                  <a:srgbClr val="2E95D3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sns </a:t>
            </a:r>
            <a:endParaRPr b="0" i="0" sz="15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D9D2E9"/>
                </a:solidFill>
                <a:latin typeface="Roboto Mono"/>
                <a:ea typeface="Roboto Mono"/>
                <a:cs typeface="Roboto Mono"/>
                <a:sym typeface="Roboto Mono"/>
              </a:rPr>
              <a:t># Load the 'tips' dataset from Seaborn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0" i="0" sz="15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tips = sns.load_dataset(</a:t>
            </a:r>
            <a:r>
              <a:rPr b="0" i="0" lang="en" sz="1500" u="none" cap="none" strike="noStrike">
                <a:solidFill>
                  <a:srgbClr val="00A67D"/>
                </a:solidFill>
                <a:latin typeface="Roboto Mono"/>
                <a:ea typeface="Roboto Mono"/>
                <a:cs typeface="Roboto Mono"/>
                <a:sym typeface="Roboto Mono"/>
              </a:rPr>
              <a:t>'tips'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endParaRPr b="0" i="0" sz="15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D9D2E9"/>
                </a:solidFill>
                <a:latin typeface="Roboto Mono"/>
                <a:ea typeface="Roboto Mono"/>
                <a:cs typeface="Roboto Mono"/>
                <a:sym typeface="Roboto Mono"/>
              </a:rPr>
              <a:t># Use two features for simplicity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X = tips[[</a:t>
            </a:r>
            <a:r>
              <a:rPr b="0" i="0" lang="en" sz="1500" u="none" cap="none" strike="noStrike">
                <a:solidFill>
                  <a:srgbClr val="00A67D"/>
                </a:solidFill>
                <a:latin typeface="Roboto Mono"/>
                <a:ea typeface="Roboto Mono"/>
                <a:cs typeface="Roboto Mono"/>
                <a:sym typeface="Roboto Mono"/>
              </a:rPr>
              <a:t>'total_bill'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n" sz="1500" u="none" cap="none" strike="noStrike">
                <a:solidFill>
                  <a:srgbClr val="00A67D"/>
                </a:solidFill>
                <a:latin typeface="Roboto Mono"/>
                <a:ea typeface="Roboto Mono"/>
                <a:cs typeface="Roboto Mono"/>
                <a:sym typeface="Roboto Mono"/>
              </a:rPr>
              <a:t>'tip'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]]</a:t>
            </a:r>
            <a:endParaRPr b="0" i="0" sz="15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0c76148531_0_125"/>
          <p:cNvSpPr txBox="1"/>
          <p:nvPr>
            <p:ph idx="4294967295" type="title"/>
          </p:nvPr>
        </p:nvSpPr>
        <p:spPr>
          <a:xfrm>
            <a:off x="66750" y="1400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400">
                <a:solidFill>
                  <a:srgbClr val="21BFC1"/>
                </a:solidFill>
              </a:rPr>
              <a:t>Partitioning Clustering : K- means clustering</a:t>
            </a:r>
            <a:endParaRPr>
              <a:solidFill>
                <a:srgbClr val="21BFC1"/>
              </a:solidFill>
            </a:endParaRPr>
          </a:p>
        </p:txBody>
      </p:sp>
      <p:sp>
        <p:nvSpPr>
          <p:cNvPr id="341" name="Google Shape;341;g30c76148531_0_125"/>
          <p:cNvSpPr txBox="1"/>
          <p:nvPr/>
        </p:nvSpPr>
        <p:spPr>
          <a:xfrm>
            <a:off x="66750" y="1422000"/>
            <a:ext cx="591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Initializing and fit K-means</a:t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2" name="Google Shape;342;g30c76148531_0_125"/>
          <p:cNvSpPr/>
          <p:nvPr/>
        </p:nvSpPr>
        <p:spPr>
          <a:xfrm>
            <a:off x="66750" y="915175"/>
            <a:ext cx="4296600" cy="4002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E06666"/>
                </a:solidFill>
                <a:latin typeface="Poppins"/>
                <a:ea typeface="Poppins"/>
                <a:cs typeface="Poppins"/>
                <a:sym typeface="Poppins"/>
              </a:rPr>
              <a:t>K- means clustering Implementation</a:t>
            </a:r>
            <a:endParaRPr b="0" i="0" sz="1300" u="none" cap="none" strike="noStrike">
              <a:solidFill>
                <a:srgbClr val="E0666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3" name="Google Shape;343;g30c76148531_0_125"/>
          <p:cNvSpPr/>
          <p:nvPr/>
        </p:nvSpPr>
        <p:spPr>
          <a:xfrm>
            <a:off x="204125" y="1928825"/>
            <a:ext cx="6592800" cy="2643300"/>
          </a:xfrm>
          <a:prstGeom prst="roundRect">
            <a:avLst>
              <a:gd fmla="val 8833" name="adj"/>
            </a:avLst>
          </a:prstGeom>
          <a:solidFill>
            <a:srgbClr val="351C75"/>
          </a:solidFill>
          <a:ln cap="flat" cmpd="sng" w="9525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n_clusters = </a:t>
            </a:r>
            <a:r>
              <a:rPr b="0" i="0" lang="en" sz="1500" u="none" cap="none" strike="noStrike">
                <a:solidFill>
                  <a:srgbClr val="DF3079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0" i="0" sz="15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# Set the desired number of clusters </a:t>
            </a:r>
            <a:endParaRPr b="0" i="0" sz="15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kmeans = KMeans(n_clusters=n_clusters, random_state=</a:t>
            </a:r>
            <a:r>
              <a:rPr b="0" i="0" lang="en" sz="1500" u="none" cap="none" strike="noStrike">
                <a:solidFill>
                  <a:srgbClr val="DF3079"/>
                </a:solidFill>
                <a:latin typeface="Roboto Mono"/>
                <a:ea typeface="Roboto Mono"/>
                <a:cs typeface="Roboto Mono"/>
                <a:sym typeface="Roboto Mono"/>
              </a:rPr>
              <a:t>42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endParaRPr b="0" i="0" sz="15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kmeans.fit(X) centroids = kmeans.cluster_centers_ </a:t>
            </a:r>
            <a:endParaRPr b="0" i="0" sz="15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labels = kmeans.labels_</a:t>
            </a:r>
            <a:endParaRPr b="0" i="0" sz="1500" u="none" cap="none" strike="noStrike">
              <a:solidFill>
                <a:srgbClr val="2E95D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0c76148531_0_132"/>
          <p:cNvSpPr txBox="1"/>
          <p:nvPr>
            <p:ph idx="4294967295" type="title"/>
          </p:nvPr>
        </p:nvSpPr>
        <p:spPr>
          <a:xfrm>
            <a:off x="66750" y="1400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400">
                <a:solidFill>
                  <a:srgbClr val="21BFC1"/>
                </a:solidFill>
              </a:rPr>
              <a:t>Partitioning Clustering : K- means clustering</a:t>
            </a:r>
            <a:endParaRPr>
              <a:solidFill>
                <a:srgbClr val="21BFC1"/>
              </a:solidFill>
            </a:endParaRPr>
          </a:p>
        </p:txBody>
      </p:sp>
      <p:sp>
        <p:nvSpPr>
          <p:cNvPr id="349" name="Google Shape;349;g30c76148531_0_132"/>
          <p:cNvSpPr txBox="1"/>
          <p:nvPr/>
        </p:nvSpPr>
        <p:spPr>
          <a:xfrm>
            <a:off x="66750" y="1422000"/>
            <a:ext cx="591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Visualize the clusters</a:t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0" name="Google Shape;350;g30c76148531_0_132"/>
          <p:cNvSpPr/>
          <p:nvPr/>
        </p:nvSpPr>
        <p:spPr>
          <a:xfrm>
            <a:off x="66750" y="915175"/>
            <a:ext cx="4296600" cy="4002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E06666"/>
                </a:solidFill>
                <a:latin typeface="Poppins"/>
                <a:ea typeface="Poppins"/>
                <a:cs typeface="Poppins"/>
                <a:sym typeface="Poppins"/>
              </a:rPr>
              <a:t>K- means clustering Implementation</a:t>
            </a:r>
            <a:endParaRPr b="0" i="0" sz="1300" u="none" cap="none" strike="noStrike">
              <a:solidFill>
                <a:srgbClr val="E0666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1" name="Google Shape;351;g30c76148531_0_132"/>
          <p:cNvSpPr/>
          <p:nvPr/>
        </p:nvSpPr>
        <p:spPr>
          <a:xfrm>
            <a:off x="204125" y="1822200"/>
            <a:ext cx="6592800" cy="2749800"/>
          </a:xfrm>
          <a:prstGeom prst="roundRect">
            <a:avLst>
              <a:gd fmla="val 8230" name="adj"/>
            </a:avLst>
          </a:prstGeom>
          <a:solidFill>
            <a:srgbClr val="351C75"/>
          </a:solidFill>
          <a:ln cap="flat" cmpd="sng" w="9525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plt.scatter(X[</a:t>
            </a:r>
            <a:r>
              <a:rPr b="0" i="0" lang="en" sz="1500" u="none" cap="none" strike="noStrike">
                <a:solidFill>
                  <a:srgbClr val="00A67D"/>
                </a:solidFill>
                <a:latin typeface="Roboto Mono"/>
                <a:ea typeface="Roboto Mono"/>
                <a:cs typeface="Roboto Mono"/>
                <a:sym typeface="Roboto Mono"/>
              </a:rPr>
              <a:t>'total_bill'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], X[</a:t>
            </a:r>
            <a:r>
              <a:rPr b="0" i="0" lang="en" sz="1500" u="none" cap="none" strike="noStrike">
                <a:solidFill>
                  <a:srgbClr val="00A67D"/>
                </a:solidFill>
                <a:latin typeface="Roboto Mono"/>
                <a:ea typeface="Roboto Mono"/>
                <a:cs typeface="Roboto Mono"/>
                <a:sym typeface="Roboto Mono"/>
              </a:rPr>
              <a:t>'tip'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], c=labels, cmap=</a:t>
            </a:r>
            <a:r>
              <a:rPr b="0" i="0" lang="en" sz="1500" u="none" cap="none" strike="noStrike">
                <a:solidFill>
                  <a:srgbClr val="00A67D"/>
                </a:solidFill>
                <a:latin typeface="Roboto Mono"/>
                <a:ea typeface="Roboto Mono"/>
                <a:cs typeface="Roboto Mono"/>
                <a:sym typeface="Roboto Mono"/>
              </a:rPr>
              <a:t>'viridis'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 plt.scatter(centroids[:, </a:t>
            </a:r>
            <a:r>
              <a:rPr b="0" i="0" lang="en" sz="1500" u="none" cap="none" strike="noStrike">
                <a:solidFill>
                  <a:srgbClr val="DF307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], centroids[:, </a:t>
            </a:r>
            <a:r>
              <a:rPr b="0" i="0" lang="en" sz="1500" u="none" cap="none" strike="noStrike">
                <a:solidFill>
                  <a:srgbClr val="DF307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], marker=</a:t>
            </a:r>
            <a:r>
              <a:rPr b="0" i="0" lang="en" sz="1500" u="none" cap="none" strike="noStrike">
                <a:solidFill>
                  <a:srgbClr val="00A67D"/>
                </a:solidFill>
                <a:latin typeface="Roboto Mono"/>
                <a:ea typeface="Roboto Mono"/>
                <a:cs typeface="Roboto Mono"/>
                <a:sym typeface="Roboto Mono"/>
              </a:rPr>
              <a:t>'x'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, s=</a:t>
            </a:r>
            <a:r>
              <a:rPr b="0" i="0" lang="en" sz="1500" u="none" cap="none" strike="noStrike">
                <a:solidFill>
                  <a:srgbClr val="DF3079"/>
                </a:solidFill>
                <a:latin typeface="Roboto Mono"/>
                <a:ea typeface="Roboto Mono"/>
                <a:cs typeface="Roboto Mono"/>
                <a:sym typeface="Roboto Mono"/>
              </a:rPr>
              <a:t>200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, linewidths=</a:t>
            </a:r>
            <a:r>
              <a:rPr b="0" i="0" lang="en" sz="1500" u="none" cap="none" strike="noStrike">
                <a:solidFill>
                  <a:srgbClr val="DF3079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, color=</a:t>
            </a:r>
            <a:r>
              <a:rPr b="0" i="0" lang="en" sz="1500" u="none" cap="none" strike="noStrike">
                <a:solidFill>
                  <a:srgbClr val="00A67D"/>
                </a:solidFill>
                <a:latin typeface="Roboto Mono"/>
                <a:ea typeface="Roboto Mono"/>
                <a:cs typeface="Roboto Mono"/>
                <a:sym typeface="Roboto Mono"/>
              </a:rPr>
              <a:t>'r'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, label=</a:t>
            </a:r>
            <a:r>
              <a:rPr b="0" i="0" lang="en" sz="1500" u="none" cap="none" strike="noStrike">
                <a:solidFill>
                  <a:srgbClr val="00A67D"/>
                </a:solidFill>
                <a:latin typeface="Roboto Mono"/>
                <a:ea typeface="Roboto Mono"/>
                <a:cs typeface="Roboto Mono"/>
                <a:sym typeface="Roboto Mono"/>
              </a:rPr>
              <a:t>'Centroids'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endParaRPr b="0" i="0" sz="15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plt.legend(loc=</a:t>
            </a:r>
            <a:r>
              <a:rPr b="0" i="0" lang="en" sz="1500" u="none" cap="none" strike="noStrike">
                <a:solidFill>
                  <a:srgbClr val="00A67D"/>
                </a:solidFill>
                <a:latin typeface="Roboto Mono"/>
                <a:ea typeface="Roboto Mono"/>
                <a:cs typeface="Roboto Mono"/>
                <a:sym typeface="Roboto Mono"/>
              </a:rPr>
              <a:t>'best'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endParaRPr b="0" i="0" sz="15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plt.title(</a:t>
            </a:r>
            <a:r>
              <a:rPr b="0" i="0" lang="en" sz="1500" u="none" cap="none" strike="noStrike">
                <a:solidFill>
                  <a:srgbClr val="00A67D"/>
                </a:solidFill>
                <a:latin typeface="Roboto Mono"/>
                <a:ea typeface="Roboto Mono"/>
                <a:cs typeface="Roboto Mono"/>
                <a:sym typeface="Roboto Mono"/>
              </a:rPr>
              <a:t>'K-Means Clustering'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endParaRPr b="0" i="0" sz="15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plt.xlabel(</a:t>
            </a:r>
            <a:r>
              <a:rPr b="0" i="0" lang="en" sz="1500" u="none" cap="none" strike="noStrike">
                <a:solidFill>
                  <a:srgbClr val="00A67D"/>
                </a:solidFill>
                <a:latin typeface="Roboto Mono"/>
                <a:ea typeface="Roboto Mono"/>
                <a:cs typeface="Roboto Mono"/>
                <a:sym typeface="Roboto Mono"/>
              </a:rPr>
              <a:t>'Total Bill'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endParaRPr b="0" i="0" sz="15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plt.ylabel(</a:t>
            </a:r>
            <a:r>
              <a:rPr b="0" i="0" lang="en" sz="1500" u="none" cap="none" strike="noStrike">
                <a:solidFill>
                  <a:srgbClr val="00A67D"/>
                </a:solidFill>
                <a:latin typeface="Roboto Mono"/>
                <a:ea typeface="Roboto Mono"/>
                <a:cs typeface="Roboto Mono"/>
                <a:sym typeface="Roboto Mono"/>
              </a:rPr>
              <a:t>'Tip'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endParaRPr b="0" i="0" sz="15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plt.show()</a:t>
            </a:r>
            <a:endParaRPr b="0" i="0" sz="15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0c76148531_0_139"/>
          <p:cNvSpPr txBox="1"/>
          <p:nvPr/>
        </p:nvSpPr>
        <p:spPr>
          <a:xfrm>
            <a:off x="0" y="938925"/>
            <a:ext cx="833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Dendrogram: A Useful Tool for Summarizing Similarity Measurements</a:t>
            </a:r>
            <a:endParaRPr b="1" i="0" sz="1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57" name="Google Shape;357;g30c76148531_0_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000" y="1647825"/>
            <a:ext cx="2486025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g30c76148531_0_139"/>
          <p:cNvSpPr txBox="1"/>
          <p:nvPr/>
        </p:nvSpPr>
        <p:spPr>
          <a:xfrm>
            <a:off x="3684125" y="1514063"/>
            <a:ext cx="47148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similarity between two objects in a dendrogram is represented as the height of the lowest internal node they share.</a:t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9" name="Google Shape;359;g30c76148531_0_139"/>
          <p:cNvSpPr txBox="1"/>
          <p:nvPr>
            <p:ph idx="4294967295" type="title"/>
          </p:nvPr>
        </p:nvSpPr>
        <p:spPr>
          <a:xfrm>
            <a:off x="0" y="15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21BFC1"/>
                </a:solidFill>
              </a:rPr>
              <a:t>Hierarchical Clustering</a:t>
            </a:r>
            <a:endParaRPr>
              <a:solidFill>
                <a:srgbClr val="21BFC1"/>
              </a:solidFill>
            </a:endParaRPr>
          </a:p>
        </p:txBody>
      </p:sp>
      <p:pic>
        <p:nvPicPr>
          <p:cNvPr id="360" name="Google Shape;360;g30c76148531_0_1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8113" y="2915650"/>
            <a:ext cx="1740350" cy="165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30c76148531_0_1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72954" y="2783463"/>
            <a:ext cx="1829921" cy="17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g30c76148531_0_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4100" y="2439053"/>
            <a:ext cx="3205174" cy="199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g30c76148531_0_148"/>
          <p:cNvSpPr txBox="1"/>
          <p:nvPr>
            <p:ph idx="4294967295" type="title"/>
          </p:nvPr>
        </p:nvSpPr>
        <p:spPr>
          <a:xfrm>
            <a:off x="0" y="15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21BFC1"/>
                </a:solidFill>
              </a:rPr>
              <a:t>Hierarchical Clustering</a:t>
            </a:r>
            <a:endParaRPr>
              <a:solidFill>
                <a:srgbClr val="21BFC1"/>
              </a:solidFill>
            </a:endParaRPr>
          </a:p>
        </p:txBody>
      </p:sp>
      <p:sp>
        <p:nvSpPr>
          <p:cNvPr id="368" name="Google Shape;368;g30c76148531_0_148"/>
          <p:cNvSpPr txBox="1"/>
          <p:nvPr/>
        </p:nvSpPr>
        <p:spPr>
          <a:xfrm>
            <a:off x="204100" y="887850"/>
            <a:ext cx="34188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We can look at the dendrogram to determine the “correct” number of clusters.</a:t>
            </a:r>
            <a:endParaRPr b="1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69" name="Google Shape;369;g30c76148531_0_1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4100" y="2439050"/>
            <a:ext cx="1748474" cy="17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30c76148531_0_148"/>
          <p:cNvSpPr txBox="1"/>
          <p:nvPr/>
        </p:nvSpPr>
        <p:spPr>
          <a:xfrm>
            <a:off x="4388300" y="938900"/>
            <a:ext cx="36636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One potential use of a dendrogram: detecting outliers</a:t>
            </a:r>
            <a:endParaRPr b="1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71" name="Google Shape;371;g30c76148531_0_1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15700" y="2311100"/>
            <a:ext cx="1951100" cy="1801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30c76148531_0_148"/>
          <p:cNvSpPr txBox="1"/>
          <p:nvPr/>
        </p:nvSpPr>
        <p:spPr>
          <a:xfrm>
            <a:off x="4857750" y="4174650"/>
            <a:ext cx="84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Outlier</a:t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73" name="Google Shape;373;g30c76148531_0_1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06978" y="2311100"/>
            <a:ext cx="3837024" cy="2399824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30c76148531_0_148"/>
          <p:cNvSpPr txBox="1"/>
          <p:nvPr/>
        </p:nvSpPr>
        <p:spPr>
          <a:xfrm>
            <a:off x="4715700" y="1674638"/>
            <a:ext cx="44904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single isolated branch is suggestive of a data point that is very different to all others</a:t>
            </a:r>
            <a:endParaRPr b="0" i="0" sz="11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75" name="Google Shape;375;g30c76148531_0_1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1178902">
            <a:off x="6725831" y="1958846"/>
            <a:ext cx="871915" cy="780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30c76148531_0_14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67684">
            <a:off x="5591750" y="4061251"/>
            <a:ext cx="515080" cy="36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0c76148531_0_162"/>
          <p:cNvSpPr txBox="1"/>
          <p:nvPr>
            <p:ph idx="4294967295" type="title"/>
          </p:nvPr>
        </p:nvSpPr>
        <p:spPr>
          <a:xfrm>
            <a:off x="0" y="15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21BFC1"/>
                </a:solidFill>
              </a:rPr>
              <a:t>Hierarchical Clustering</a:t>
            </a:r>
            <a:endParaRPr>
              <a:solidFill>
                <a:srgbClr val="21BFC1"/>
              </a:solidFill>
            </a:endParaRPr>
          </a:p>
        </p:txBody>
      </p:sp>
      <p:sp>
        <p:nvSpPr>
          <p:cNvPr id="382" name="Google Shape;382;g30c76148531_0_162"/>
          <p:cNvSpPr txBox="1"/>
          <p:nvPr/>
        </p:nvSpPr>
        <p:spPr>
          <a:xfrm>
            <a:off x="244925" y="642950"/>
            <a:ext cx="2928900" cy="2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number of dendrograms with n leafs  = (2n -3)!/[(2(n -2)) (n -2)!]</a:t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Number 	Number of Possible</a:t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of Leafs	Dendrograms </a:t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		1</a:t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3		3</a:t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4		15</a:t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5		105</a:t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...		…</a:t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	34,459,425</a:t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30c76148531_0_162"/>
          <p:cNvSpPr txBox="1"/>
          <p:nvPr/>
        </p:nvSpPr>
        <p:spPr>
          <a:xfrm>
            <a:off x="4674075" y="987350"/>
            <a:ext cx="39495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Bottom-Up (agglomerative):</a:t>
            </a: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Starting with each item in its own cluster, find the best pair to merge into a new cluster. Repeat until all clusters are fused together. </a:t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4" name="Google Shape;384;g30c76148531_0_162"/>
          <p:cNvSpPr txBox="1"/>
          <p:nvPr/>
        </p:nvSpPr>
        <p:spPr>
          <a:xfrm>
            <a:off x="4674075" y="2643200"/>
            <a:ext cx="41535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Top-Down (divisive):</a:t>
            </a: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Starting with all the data in a single cluster, consider every possible way to divide the cluster into two. Choose the best division and recursively operate on both sides.</a:t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85" name="Google Shape;385;g30c76148531_0_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2925" y="2809025"/>
            <a:ext cx="2470856" cy="176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0c76148531_0_170"/>
          <p:cNvSpPr txBox="1"/>
          <p:nvPr>
            <p:ph idx="4294967295" type="title"/>
          </p:nvPr>
        </p:nvSpPr>
        <p:spPr>
          <a:xfrm>
            <a:off x="0" y="15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21BFC1"/>
                </a:solidFill>
              </a:rPr>
              <a:t>Hierarchical Clustering</a:t>
            </a:r>
            <a:endParaRPr>
              <a:solidFill>
                <a:srgbClr val="21BFC1"/>
              </a:solidFill>
            </a:endParaRPr>
          </a:p>
        </p:txBody>
      </p:sp>
      <p:sp>
        <p:nvSpPr>
          <p:cNvPr id="391" name="Google Shape;391;g30c76148531_0_170"/>
          <p:cNvSpPr txBox="1"/>
          <p:nvPr/>
        </p:nvSpPr>
        <p:spPr>
          <a:xfrm>
            <a:off x="214300" y="714375"/>
            <a:ext cx="7133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Bottom-Up</a:t>
            </a:r>
            <a:r>
              <a:rPr b="0" i="0" lang="en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(agglomerative): Starting with each item in its own cluster, find the best pair to merge into a new cluster. Repeat until all clusters are fused together. </a:t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2" name="Google Shape;392;g30c76148531_0_170"/>
          <p:cNvSpPr txBox="1"/>
          <p:nvPr/>
        </p:nvSpPr>
        <p:spPr>
          <a:xfrm>
            <a:off x="61200" y="3908650"/>
            <a:ext cx="1112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Consider all possible merges…</a:t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93" name="Google Shape;393;g30c76148531_0_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500" y="3749800"/>
            <a:ext cx="582400" cy="9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30c76148531_0_1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3025" y="3749800"/>
            <a:ext cx="956795" cy="9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30c76148531_0_1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29825" y="3607763"/>
            <a:ext cx="714325" cy="11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30c76148531_0_1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14825" y="3644215"/>
            <a:ext cx="714325" cy="109381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30c76148531_0_170"/>
          <p:cNvSpPr txBox="1"/>
          <p:nvPr/>
        </p:nvSpPr>
        <p:spPr>
          <a:xfrm>
            <a:off x="5825900" y="4149350"/>
            <a:ext cx="158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Choose the best</a:t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98" name="Google Shape;398;g30c76148531_0_17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86000" y="3685625"/>
            <a:ext cx="1036600" cy="10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30c76148531_0_170"/>
          <p:cNvSpPr txBox="1"/>
          <p:nvPr/>
        </p:nvSpPr>
        <p:spPr>
          <a:xfrm>
            <a:off x="3635538" y="4133900"/>
            <a:ext cx="38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f7d8b71531_0_215"/>
          <p:cNvSpPr txBox="1"/>
          <p:nvPr>
            <p:ph type="title"/>
          </p:nvPr>
        </p:nvSpPr>
        <p:spPr>
          <a:xfrm>
            <a:off x="6900" y="84275"/>
            <a:ext cx="366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None/>
            </a:pPr>
            <a:r>
              <a:rPr lang="en" sz="3800">
                <a:solidFill>
                  <a:srgbClr val="21BFC1"/>
                </a:solidFill>
              </a:rPr>
              <a:t>Curriculum</a:t>
            </a:r>
            <a:endParaRPr sz="3800">
              <a:solidFill>
                <a:srgbClr val="21BFC1"/>
              </a:solidFill>
            </a:endParaRPr>
          </a:p>
        </p:txBody>
      </p:sp>
      <p:graphicFrame>
        <p:nvGraphicFramePr>
          <p:cNvPr id="162" name="Google Shape;162;g2f7d8b71531_0_215"/>
          <p:cNvGraphicFramePr/>
          <p:nvPr/>
        </p:nvGraphicFramePr>
        <p:xfrm>
          <a:off x="1142375" y="985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{B743F6ED-20C3-49A1-B2F5-C37CB1BDC1F0}</a:tableStyleId>
              </a:tblPr>
              <a:tblGrid>
                <a:gridCol w="1331225"/>
                <a:gridCol w="5792575"/>
              </a:tblGrid>
              <a:tr h="20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rgbClr val="21BFC1"/>
                          </a:solidFill>
                        </a:rPr>
                        <a:t>Week</a:t>
                      </a:r>
                      <a:endParaRPr b="1" sz="1800" u="none" cap="none" strike="noStrike">
                        <a:solidFill>
                          <a:srgbClr val="21BFC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rgbClr val="21BFC1"/>
                          </a:solidFill>
                        </a:rPr>
                        <a:t>Module</a:t>
                      </a:r>
                      <a:endParaRPr b="1" sz="1800" u="none" cap="none" strike="noStrike">
                        <a:solidFill>
                          <a:srgbClr val="21BFC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Week 1</a:t>
                      </a:r>
                      <a:endParaRPr sz="18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0C0C0C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Python for Machine Learning</a:t>
                      </a:r>
                      <a:endParaRPr sz="1800" u="none" cap="none" strike="noStrike">
                        <a:solidFill>
                          <a:srgbClr val="0C0C0C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Week 2</a:t>
                      </a:r>
                      <a:endParaRPr sz="18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0C0C0C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Introduction to Machine Learning</a:t>
                      </a:r>
                      <a:endParaRPr sz="1800" u="none" cap="none" strike="noStrike">
                        <a:solidFill>
                          <a:srgbClr val="0C0C0C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Week 3</a:t>
                      </a:r>
                      <a:endParaRPr sz="18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0C0C0C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Data Transformation and Analysis </a:t>
                      </a:r>
                      <a:endParaRPr sz="1800" u="none" cap="none" strike="noStrike">
                        <a:solidFill>
                          <a:srgbClr val="0C0C0C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Week 4</a:t>
                      </a:r>
                      <a:endParaRPr sz="18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0C0C0C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Classification</a:t>
                      </a:r>
                      <a:endParaRPr sz="1800" u="none" cap="none" strike="noStrike">
                        <a:solidFill>
                          <a:srgbClr val="0C0C0C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Week 5</a:t>
                      </a:r>
                      <a:endParaRPr sz="18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0C0C0C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Regression</a:t>
                      </a:r>
                      <a:endParaRPr sz="1800" u="none" cap="none" strike="noStrike">
                        <a:solidFill>
                          <a:srgbClr val="0C0C0C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Week 6</a:t>
                      </a:r>
                      <a:endParaRPr sz="18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rgbClr val="0C0C0C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Clustering Algorithms</a:t>
                      </a:r>
                      <a:r>
                        <a:rPr lang="en" sz="1800" u="none" cap="none" strike="noStrike">
                          <a:solidFill>
                            <a:srgbClr val="0C0C0C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endParaRPr sz="1800" u="none" cap="none" strike="noStrike">
                        <a:solidFill>
                          <a:srgbClr val="0C0C0C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Week 7</a:t>
                      </a:r>
                      <a:endParaRPr sz="18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0C0C0C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Neural Networks </a:t>
                      </a:r>
                      <a:endParaRPr sz="1800" u="none" cap="none" strike="noStrike">
                        <a:solidFill>
                          <a:srgbClr val="0C0C0C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Week 8</a:t>
                      </a:r>
                      <a:endParaRPr sz="18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0C0C0C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MLOPS, Machine Learning in Cloud </a:t>
                      </a:r>
                      <a:endParaRPr sz="1800" u="none" cap="none" strike="noStrike">
                        <a:solidFill>
                          <a:srgbClr val="0C0C0C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0c76148531_0_183"/>
          <p:cNvSpPr txBox="1"/>
          <p:nvPr/>
        </p:nvSpPr>
        <p:spPr>
          <a:xfrm>
            <a:off x="214300" y="714375"/>
            <a:ext cx="7133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Bottom-Up</a:t>
            </a:r>
            <a:r>
              <a:rPr b="0" i="0" lang="en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(agglomerative): Starting with each item in its own cluster, find the best pair to merge into a new cluster. Repeat until all clusters are fused together. </a:t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5" name="Google Shape;405;g30c76148531_0_183"/>
          <p:cNvSpPr txBox="1"/>
          <p:nvPr/>
        </p:nvSpPr>
        <p:spPr>
          <a:xfrm>
            <a:off x="61200" y="3908650"/>
            <a:ext cx="1112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Consider all possible merges…</a:t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06" name="Google Shape;406;g30c76148531_0_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500" y="3749800"/>
            <a:ext cx="582400" cy="9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g30c76148531_0_1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3025" y="3749800"/>
            <a:ext cx="956795" cy="9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30c76148531_0_1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29825" y="3607763"/>
            <a:ext cx="714325" cy="11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g30c76148531_0_18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14825" y="3644215"/>
            <a:ext cx="714325" cy="109381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30c76148531_0_183"/>
          <p:cNvSpPr txBox="1"/>
          <p:nvPr/>
        </p:nvSpPr>
        <p:spPr>
          <a:xfrm>
            <a:off x="5825900" y="4149350"/>
            <a:ext cx="158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Choose the best</a:t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11" name="Google Shape;411;g30c76148531_0_18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86000" y="3685625"/>
            <a:ext cx="1036600" cy="10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g30c76148531_0_183"/>
          <p:cNvSpPr txBox="1"/>
          <p:nvPr/>
        </p:nvSpPr>
        <p:spPr>
          <a:xfrm>
            <a:off x="3635538" y="4133900"/>
            <a:ext cx="38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g30c76148531_0_183"/>
          <p:cNvSpPr txBox="1"/>
          <p:nvPr/>
        </p:nvSpPr>
        <p:spPr>
          <a:xfrm>
            <a:off x="0" y="2803275"/>
            <a:ext cx="1112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Consider all possible merges…</a:t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4" name="Google Shape;414;g30c76148531_0_183"/>
          <p:cNvSpPr txBox="1"/>
          <p:nvPr/>
        </p:nvSpPr>
        <p:spPr>
          <a:xfrm>
            <a:off x="5886450" y="2873000"/>
            <a:ext cx="158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Choose the best</a:t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5" name="Google Shape;415;g30c76148531_0_183"/>
          <p:cNvSpPr txBox="1"/>
          <p:nvPr/>
        </p:nvSpPr>
        <p:spPr>
          <a:xfrm>
            <a:off x="3826925" y="2857550"/>
            <a:ext cx="38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6" name="Google Shape;416;g30c76148531_0_18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73600" y="2602700"/>
            <a:ext cx="1316500" cy="85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30c76148531_0_18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857775" y="2571755"/>
            <a:ext cx="458425" cy="860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g30c76148531_0_18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488900" y="2481221"/>
            <a:ext cx="582400" cy="951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g30c76148531_0_18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14525" y="2541200"/>
            <a:ext cx="1269297" cy="8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g30c76148531_0_183"/>
          <p:cNvSpPr txBox="1"/>
          <p:nvPr>
            <p:ph idx="4294967295" type="title"/>
          </p:nvPr>
        </p:nvSpPr>
        <p:spPr>
          <a:xfrm>
            <a:off x="0" y="15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21BFC1"/>
                </a:solidFill>
              </a:rPr>
              <a:t>Hierarchical Clustering</a:t>
            </a:r>
            <a:endParaRPr>
              <a:solidFill>
                <a:srgbClr val="21BFC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0c76148531_0_204"/>
          <p:cNvSpPr txBox="1"/>
          <p:nvPr/>
        </p:nvSpPr>
        <p:spPr>
          <a:xfrm>
            <a:off x="214300" y="714375"/>
            <a:ext cx="7133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Bottom-Up</a:t>
            </a:r>
            <a:r>
              <a:rPr b="0" i="0" lang="en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(agglomerative): Starting with each item in its own cluster, find the best pair to merge into a new cluster. Repeat until all clusters are fused together. </a:t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6" name="Google Shape;426;g30c76148531_0_204"/>
          <p:cNvSpPr txBox="1"/>
          <p:nvPr/>
        </p:nvSpPr>
        <p:spPr>
          <a:xfrm>
            <a:off x="61200" y="3908650"/>
            <a:ext cx="1112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Consider all possible merges…</a:t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27" name="Google Shape;427;g30c76148531_0_2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500" y="3749800"/>
            <a:ext cx="582400" cy="9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g30c76148531_0_2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3025" y="3749800"/>
            <a:ext cx="956795" cy="9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g30c76148531_0_2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29825" y="3607763"/>
            <a:ext cx="714325" cy="11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30c76148531_0_20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14825" y="3644215"/>
            <a:ext cx="714325" cy="109381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g30c76148531_0_204"/>
          <p:cNvSpPr txBox="1"/>
          <p:nvPr/>
        </p:nvSpPr>
        <p:spPr>
          <a:xfrm>
            <a:off x="5764900" y="4149350"/>
            <a:ext cx="158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Choose the best</a:t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32" name="Google Shape;432;g30c76148531_0_20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86000" y="3685625"/>
            <a:ext cx="1036600" cy="10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g30c76148531_0_204"/>
          <p:cNvSpPr txBox="1"/>
          <p:nvPr/>
        </p:nvSpPr>
        <p:spPr>
          <a:xfrm>
            <a:off x="3635538" y="4133900"/>
            <a:ext cx="38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g30c76148531_0_204"/>
          <p:cNvSpPr txBox="1"/>
          <p:nvPr/>
        </p:nvSpPr>
        <p:spPr>
          <a:xfrm>
            <a:off x="0" y="2803275"/>
            <a:ext cx="1112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Consider all possible merges…</a:t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5" name="Google Shape;435;g30c76148531_0_204"/>
          <p:cNvSpPr txBox="1"/>
          <p:nvPr/>
        </p:nvSpPr>
        <p:spPr>
          <a:xfrm>
            <a:off x="61200" y="1805025"/>
            <a:ext cx="1112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Consider all possible meres…</a:t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6" name="Google Shape;436;g30c76148531_0_204"/>
          <p:cNvSpPr txBox="1"/>
          <p:nvPr/>
        </p:nvSpPr>
        <p:spPr>
          <a:xfrm>
            <a:off x="5764900" y="2873000"/>
            <a:ext cx="158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Choose the best</a:t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7" name="Google Shape;437;g30c76148531_0_204"/>
          <p:cNvSpPr txBox="1"/>
          <p:nvPr/>
        </p:nvSpPr>
        <p:spPr>
          <a:xfrm>
            <a:off x="5825900" y="1687350"/>
            <a:ext cx="158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Choose the best</a:t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8" name="Google Shape;438;g30c76148531_0_204"/>
          <p:cNvSpPr txBox="1"/>
          <p:nvPr/>
        </p:nvSpPr>
        <p:spPr>
          <a:xfrm>
            <a:off x="3826925" y="2857550"/>
            <a:ext cx="38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g30c76148531_0_204"/>
          <p:cNvSpPr txBox="1"/>
          <p:nvPr/>
        </p:nvSpPr>
        <p:spPr>
          <a:xfrm>
            <a:off x="3826913" y="1758800"/>
            <a:ext cx="38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0" name="Google Shape;440;g30c76148531_0_20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73600" y="2602700"/>
            <a:ext cx="1316500" cy="85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g30c76148531_0_20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857775" y="2571755"/>
            <a:ext cx="458425" cy="860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g30c76148531_0_20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488900" y="2481221"/>
            <a:ext cx="582400" cy="951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g30c76148531_0_20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14525" y="2541200"/>
            <a:ext cx="1269297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g30c76148531_0_20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774463" y="1387425"/>
            <a:ext cx="1451601" cy="10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g30c76148531_0_20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425700" y="1452175"/>
            <a:ext cx="1189317" cy="9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g30c76148531_0_20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523375" y="1274064"/>
            <a:ext cx="1451600" cy="1093811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g30c76148531_0_204"/>
          <p:cNvSpPr txBox="1"/>
          <p:nvPr>
            <p:ph idx="4294967295" type="title"/>
          </p:nvPr>
        </p:nvSpPr>
        <p:spPr>
          <a:xfrm>
            <a:off x="0" y="15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21BFC1"/>
                </a:solidFill>
              </a:rPr>
              <a:t>Hierarchical Clustering</a:t>
            </a:r>
            <a:endParaRPr>
              <a:solidFill>
                <a:srgbClr val="21BFC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0c76148531_0_231"/>
          <p:cNvSpPr txBox="1"/>
          <p:nvPr/>
        </p:nvSpPr>
        <p:spPr>
          <a:xfrm>
            <a:off x="214300" y="714375"/>
            <a:ext cx="5041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Bottom-Up</a:t>
            </a:r>
            <a:r>
              <a:rPr b="0" i="0" lang="en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(agglomerative): Starting with each item in its own cluster, find the best pair to merge into a new cluster. Repeat until all clusters are fused together. </a:t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3" name="Google Shape;453;g30c76148531_0_231"/>
          <p:cNvSpPr txBox="1"/>
          <p:nvPr/>
        </p:nvSpPr>
        <p:spPr>
          <a:xfrm>
            <a:off x="455551" y="3836103"/>
            <a:ext cx="1046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Consider all possible merges…</a:t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4" name="Google Shape;454;g30c76148531_0_2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3821" y="3703262"/>
            <a:ext cx="547673" cy="806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g30c76148531_0_2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5305" y="3703262"/>
            <a:ext cx="899745" cy="806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g30c76148531_0_2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65054" y="3584480"/>
            <a:ext cx="671732" cy="975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g30c76148531_0_2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61508" y="3614964"/>
            <a:ext cx="671732" cy="914721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30c76148531_0_231"/>
          <p:cNvSpPr txBox="1"/>
          <p:nvPr/>
        </p:nvSpPr>
        <p:spPr>
          <a:xfrm>
            <a:off x="5819157" y="4037393"/>
            <a:ext cx="148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Choose the best</a:t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9" name="Google Shape;459;g30c76148531_0_2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19745" y="3649594"/>
            <a:ext cx="974791" cy="845469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g30c76148531_0_231"/>
          <p:cNvSpPr txBox="1"/>
          <p:nvPr/>
        </p:nvSpPr>
        <p:spPr>
          <a:xfrm>
            <a:off x="3816762" y="4024473"/>
            <a:ext cx="36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g30c76148531_0_231"/>
          <p:cNvSpPr txBox="1"/>
          <p:nvPr/>
        </p:nvSpPr>
        <p:spPr>
          <a:xfrm>
            <a:off x="398000" y="2911711"/>
            <a:ext cx="1046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Consider all possible merges…</a:t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2" name="Google Shape;462;g30c76148531_0_231"/>
          <p:cNvSpPr txBox="1"/>
          <p:nvPr/>
        </p:nvSpPr>
        <p:spPr>
          <a:xfrm>
            <a:off x="455574" y="2076904"/>
            <a:ext cx="1046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Consider all possible meres…</a:t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3" name="Google Shape;463;g30c76148531_0_231"/>
          <p:cNvSpPr txBox="1"/>
          <p:nvPr/>
        </p:nvSpPr>
        <p:spPr>
          <a:xfrm>
            <a:off x="5819157" y="2970020"/>
            <a:ext cx="148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Choose the best</a:t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4" name="Google Shape;464;g30c76148531_0_231"/>
          <p:cNvSpPr txBox="1"/>
          <p:nvPr/>
        </p:nvSpPr>
        <p:spPr>
          <a:xfrm>
            <a:off x="5876520" y="1978496"/>
            <a:ext cx="148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Choose the best</a:t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5" name="Google Shape;465;g30c76148531_0_231"/>
          <p:cNvSpPr txBox="1"/>
          <p:nvPr/>
        </p:nvSpPr>
        <p:spPr>
          <a:xfrm>
            <a:off x="3996737" y="2957099"/>
            <a:ext cx="36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g30c76148531_0_231"/>
          <p:cNvSpPr txBox="1"/>
          <p:nvPr/>
        </p:nvSpPr>
        <p:spPr>
          <a:xfrm>
            <a:off x="3996726" y="2038247"/>
            <a:ext cx="36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7" name="Google Shape;467;g30c76148531_0_2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01622" y="2743976"/>
            <a:ext cx="1238001" cy="712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g30c76148531_0_2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85375" y="2718098"/>
            <a:ext cx="431090" cy="719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g30c76148531_0_23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619241" y="2642386"/>
            <a:ext cx="547673" cy="795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g30c76148531_0_23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558494" y="2692545"/>
            <a:ext cx="1193612" cy="695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g30c76148531_0_23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066657" y="1727678"/>
            <a:ext cx="1365046" cy="914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g30c76148531_0_23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559809" y="1781826"/>
            <a:ext cx="1118402" cy="806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g30c76148531_0_23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472779" y="1632877"/>
            <a:ext cx="1365045" cy="914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g30c76148531_0_23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461875" y="590987"/>
            <a:ext cx="1636162" cy="1172563"/>
          </a:xfrm>
          <a:prstGeom prst="rect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75" name="Google Shape;475;g30c76148531_0_231"/>
          <p:cNvSpPr txBox="1"/>
          <p:nvPr>
            <p:ph idx="4294967295" type="title"/>
          </p:nvPr>
        </p:nvSpPr>
        <p:spPr>
          <a:xfrm>
            <a:off x="0" y="15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21BFC1"/>
                </a:solidFill>
              </a:rPr>
              <a:t>Hierarchical Clustering</a:t>
            </a:r>
            <a:endParaRPr>
              <a:solidFill>
                <a:srgbClr val="21BFC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0c76148531_0_259"/>
          <p:cNvSpPr txBox="1"/>
          <p:nvPr>
            <p:ph idx="4294967295" type="title"/>
          </p:nvPr>
        </p:nvSpPr>
        <p:spPr>
          <a:xfrm>
            <a:off x="66750" y="1400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400">
                <a:solidFill>
                  <a:srgbClr val="21BFC1"/>
                </a:solidFill>
              </a:rPr>
              <a:t>Hierarchical</a:t>
            </a:r>
            <a:r>
              <a:rPr lang="en" sz="2400">
                <a:solidFill>
                  <a:srgbClr val="21BFC1"/>
                </a:solidFill>
              </a:rPr>
              <a:t> clustering</a:t>
            </a:r>
            <a:endParaRPr>
              <a:solidFill>
                <a:srgbClr val="21BFC1"/>
              </a:solidFill>
            </a:endParaRPr>
          </a:p>
        </p:txBody>
      </p:sp>
      <p:sp>
        <p:nvSpPr>
          <p:cNvPr id="481" name="Google Shape;481;g30c76148531_0_259"/>
          <p:cNvSpPr txBox="1"/>
          <p:nvPr/>
        </p:nvSpPr>
        <p:spPr>
          <a:xfrm>
            <a:off x="66750" y="1422000"/>
            <a:ext cx="591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import required libraries and packages and load the dataset </a:t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2" name="Google Shape;482;g30c76148531_0_259"/>
          <p:cNvSpPr/>
          <p:nvPr/>
        </p:nvSpPr>
        <p:spPr>
          <a:xfrm>
            <a:off x="66750" y="915175"/>
            <a:ext cx="4296600" cy="4002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E06666"/>
                </a:solidFill>
                <a:latin typeface="Poppins"/>
                <a:ea typeface="Poppins"/>
                <a:cs typeface="Poppins"/>
                <a:sym typeface="Poppins"/>
              </a:rPr>
              <a:t>Hierarchical clustering Implementation</a:t>
            </a:r>
            <a:endParaRPr b="0" i="0" sz="1300" u="none" cap="none" strike="noStrike">
              <a:solidFill>
                <a:srgbClr val="E0666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3" name="Google Shape;483;g30c76148531_0_259"/>
          <p:cNvSpPr/>
          <p:nvPr/>
        </p:nvSpPr>
        <p:spPr>
          <a:xfrm>
            <a:off x="204125" y="1822200"/>
            <a:ext cx="6592800" cy="2749800"/>
          </a:xfrm>
          <a:prstGeom prst="roundRect">
            <a:avLst>
              <a:gd fmla="val 10055" name="adj"/>
            </a:avLst>
          </a:prstGeom>
          <a:solidFill>
            <a:srgbClr val="351C75"/>
          </a:solidFill>
          <a:ln cap="flat" cmpd="sng" w="9525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2E95D3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numpy </a:t>
            </a:r>
            <a:r>
              <a:rPr b="0" i="0" lang="en" sz="1500" u="none" cap="none" strike="noStrike">
                <a:solidFill>
                  <a:srgbClr val="2E95D3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np </a:t>
            </a:r>
            <a:endParaRPr b="0" i="0" sz="15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2E95D3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matplotlib.pyplot </a:t>
            </a:r>
            <a:r>
              <a:rPr b="0" i="0" lang="en" sz="1500" u="none" cap="none" strike="noStrike">
                <a:solidFill>
                  <a:srgbClr val="2E95D3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plt </a:t>
            </a:r>
            <a:endParaRPr b="0" i="0" sz="15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2E95D3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seaborn </a:t>
            </a:r>
            <a:r>
              <a:rPr b="0" i="0" lang="en" sz="1500" u="none" cap="none" strike="noStrike">
                <a:solidFill>
                  <a:srgbClr val="2E95D3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sns </a:t>
            </a:r>
            <a:r>
              <a:rPr b="0" i="0" lang="en" sz="1500" u="none" cap="none" strike="noStrike">
                <a:solidFill>
                  <a:srgbClr val="2E95D3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sklearn.preprocessing </a:t>
            </a:r>
            <a:endParaRPr b="0" i="0" sz="15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2E95D3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StandardScaler </a:t>
            </a:r>
            <a:r>
              <a:rPr b="0" i="0" lang="en" sz="1500" u="none" cap="none" strike="noStrike">
                <a:solidFill>
                  <a:srgbClr val="2E95D3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scipy.cluster.hierarchy </a:t>
            </a:r>
            <a:endParaRPr b="0" i="0" sz="15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2E95D3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dendrogram, linkage </a:t>
            </a:r>
            <a:endParaRPr b="0" i="0" sz="15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# Load the 'tips' dataset from Seaborn tips = sns.load_dataset(</a:t>
            </a:r>
            <a:r>
              <a:rPr b="0" i="0" lang="en" sz="1500" u="none" cap="none" strike="noStrike">
                <a:solidFill>
                  <a:srgbClr val="00A67D"/>
                </a:solidFill>
                <a:latin typeface="Roboto Mono"/>
                <a:ea typeface="Roboto Mono"/>
                <a:cs typeface="Roboto Mono"/>
                <a:sym typeface="Roboto Mono"/>
              </a:rPr>
              <a:t>'tips'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endParaRPr b="0" i="0" sz="15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# Use two features for simplicity </a:t>
            </a:r>
            <a:endParaRPr b="0" i="0" sz="15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X = tips[[</a:t>
            </a:r>
            <a:r>
              <a:rPr b="0" i="0" lang="en" sz="1500" u="none" cap="none" strike="noStrike">
                <a:solidFill>
                  <a:srgbClr val="00A67D"/>
                </a:solidFill>
                <a:latin typeface="Roboto Mono"/>
                <a:ea typeface="Roboto Mono"/>
                <a:cs typeface="Roboto Mono"/>
                <a:sym typeface="Roboto Mono"/>
              </a:rPr>
              <a:t>'total_bill'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n" sz="1500" u="none" cap="none" strike="noStrike">
                <a:solidFill>
                  <a:srgbClr val="00A67D"/>
                </a:solidFill>
                <a:latin typeface="Roboto Mono"/>
                <a:ea typeface="Roboto Mono"/>
                <a:cs typeface="Roboto Mono"/>
                <a:sym typeface="Roboto Mono"/>
              </a:rPr>
              <a:t>'tip'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]].)</a:t>
            </a:r>
            <a:endParaRPr b="0" i="0" sz="15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0c76148531_0_266"/>
          <p:cNvSpPr txBox="1"/>
          <p:nvPr>
            <p:ph idx="4294967295" type="title"/>
          </p:nvPr>
        </p:nvSpPr>
        <p:spPr>
          <a:xfrm>
            <a:off x="66750" y="1400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400">
                <a:solidFill>
                  <a:srgbClr val="21BFC1"/>
                </a:solidFill>
              </a:rPr>
              <a:t>Hierarchical clustering</a:t>
            </a:r>
            <a:endParaRPr>
              <a:solidFill>
                <a:srgbClr val="21BFC1"/>
              </a:solidFill>
            </a:endParaRPr>
          </a:p>
        </p:txBody>
      </p:sp>
      <p:sp>
        <p:nvSpPr>
          <p:cNvPr id="489" name="Google Shape;489;g30c76148531_0_266"/>
          <p:cNvSpPr txBox="1"/>
          <p:nvPr/>
        </p:nvSpPr>
        <p:spPr>
          <a:xfrm>
            <a:off x="66750" y="1422000"/>
            <a:ext cx="591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import required libraries and packages and load the dataset </a:t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0" name="Google Shape;490;g30c76148531_0_266"/>
          <p:cNvSpPr/>
          <p:nvPr/>
        </p:nvSpPr>
        <p:spPr>
          <a:xfrm>
            <a:off x="66750" y="915175"/>
            <a:ext cx="4296600" cy="4002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E06666"/>
                </a:solidFill>
                <a:latin typeface="Poppins"/>
                <a:ea typeface="Poppins"/>
                <a:cs typeface="Poppins"/>
                <a:sym typeface="Poppins"/>
              </a:rPr>
              <a:t>Hierarchical clustering Implementation</a:t>
            </a:r>
            <a:endParaRPr b="0" i="0" sz="1300" u="none" cap="none" strike="noStrike">
              <a:solidFill>
                <a:srgbClr val="E0666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1" name="Google Shape;491;g30c76148531_0_266"/>
          <p:cNvSpPr/>
          <p:nvPr/>
        </p:nvSpPr>
        <p:spPr>
          <a:xfrm>
            <a:off x="250450" y="1822200"/>
            <a:ext cx="6592800" cy="821100"/>
          </a:xfrm>
          <a:prstGeom prst="roundRect">
            <a:avLst>
              <a:gd fmla="val 16667" name="adj"/>
            </a:avLst>
          </a:prstGeom>
          <a:solidFill>
            <a:srgbClr val="351C75"/>
          </a:solidFill>
          <a:ln cap="flat" cmpd="sng" w="9525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scaler = StandardScaler() </a:t>
            </a:r>
            <a:endParaRPr b="0" i="0" sz="15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X_scaled = scaler.fit_transform(X)</a:t>
            </a:r>
            <a:endParaRPr b="0" i="0" sz="15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2" name="Google Shape;492;g30c76148531_0_266"/>
          <p:cNvSpPr txBox="1"/>
          <p:nvPr/>
        </p:nvSpPr>
        <p:spPr>
          <a:xfrm>
            <a:off x="98050" y="2799050"/>
            <a:ext cx="591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Hierarchical clustering </a:t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3" name="Google Shape;493;g30c76148531_0_266"/>
          <p:cNvSpPr/>
          <p:nvPr/>
        </p:nvSpPr>
        <p:spPr>
          <a:xfrm>
            <a:off x="250450" y="3241975"/>
            <a:ext cx="7587300" cy="821100"/>
          </a:xfrm>
          <a:prstGeom prst="roundRect">
            <a:avLst>
              <a:gd fmla="val 16667" name="adj"/>
            </a:avLst>
          </a:prstGeom>
          <a:solidFill>
            <a:srgbClr val="351C75"/>
          </a:solidFill>
          <a:ln cap="flat" cmpd="sng" w="9525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linked = linkage(X_scaled, method=</a:t>
            </a:r>
            <a:r>
              <a:rPr b="0" i="0" lang="en" sz="1500" u="none" cap="none" strike="noStrike">
                <a:solidFill>
                  <a:srgbClr val="00A67D"/>
                </a:solidFill>
                <a:latin typeface="Roboto Mono"/>
                <a:ea typeface="Roboto Mono"/>
                <a:cs typeface="Roboto Mono"/>
                <a:sym typeface="Roboto Mono"/>
              </a:rPr>
              <a:t>'ward'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, metric=</a:t>
            </a:r>
            <a:r>
              <a:rPr b="0" i="0" lang="en" sz="1500" u="none" cap="none" strike="noStrike">
                <a:solidFill>
                  <a:srgbClr val="00A67D"/>
                </a:solidFill>
                <a:latin typeface="Roboto Mono"/>
                <a:ea typeface="Roboto Mono"/>
                <a:cs typeface="Roboto Mono"/>
                <a:sym typeface="Roboto Mono"/>
              </a:rPr>
              <a:t>'euclidean'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5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0c76148531_0_275"/>
          <p:cNvSpPr txBox="1"/>
          <p:nvPr>
            <p:ph idx="4294967295" type="title"/>
          </p:nvPr>
        </p:nvSpPr>
        <p:spPr>
          <a:xfrm>
            <a:off x="66750" y="1400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400">
                <a:solidFill>
                  <a:srgbClr val="21BFC1"/>
                </a:solidFill>
              </a:rPr>
              <a:t>Hierarchical clustering</a:t>
            </a:r>
            <a:endParaRPr>
              <a:solidFill>
                <a:srgbClr val="21BFC1"/>
              </a:solidFill>
            </a:endParaRPr>
          </a:p>
        </p:txBody>
      </p:sp>
      <p:sp>
        <p:nvSpPr>
          <p:cNvPr id="499" name="Google Shape;499;g30c76148531_0_275"/>
          <p:cNvSpPr txBox="1"/>
          <p:nvPr/>
        </p:nvSpPr>
        <p:spPr>
          <a:xfrm>
            <a:off x="66750" y="1422000"/>
            <a:ext cx="591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Dendrogram Visualization </a:t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0" name="Google Shape;500;g30c76148531_0_275"/>
          <p:cNvSpPr/>
          <p:nvPr/>
        </p:nvSpPr>
        <p:spPr>
          <a:xfrm>
            <a:off x="66750" y="915175"/>
            <a:ext cx="4296600" cy="4002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E06666"/>
                </a:solidFill>
                <a:latin typeface="Poppins"/>
                <a:ea typeface="Poppins"/>
                <a:cs typeface="Poppins"/>
                <a:sym typeface="Poppins"/>
              </a:rPr>
              <a:t>Hierarchical clustering Implementation</a:t>
            </a:r>
            <a:endParaRPr b="0" i="0" sz="1300" u="none" cap="none" strike="noStrike">
              <a:solidFill>
                <a:srgbClr val="E0666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1" name="Google Shape;501;g30c76148531_0_275"/>
          <p:cNvSpPr/>
          <p:nvPr/>
        </p:nvSpPr>
        <p:spPr>
          <a:xfrm>
            <a:off x="193900" y="1928825"/>
            <a:ext cx="6592800" cy="2749800"/>
          </a:xfrm>
          <a:prstGeom prst="roundRect">
            <a:avLst>
              <a:gd fmla="val 7558" name="adj"/>
            </a:avLst>
          </a:prstGeom>
          <a:solidFill>
            <a:srgbClr val="351C75"/>
          </a:solidFill>
          <a:ln cap="flat" cmpd="sng" w="9525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plt.figure(figsize=(</a:t>
            </a:r>
            <a:r>
              <a:rPr b="0" i="0" lang="en" sz="1500" u="none" cap="none" strike="noStrike">
                <a:solidFill>
                  <a:srgbClr val="DF3079"/>
                </a:solidFill>
                <a:latin typeface="Roboto Mono"/>
                <a:ea typeface="Roboto Mono"/>
                <a:cs typeface="Roboto Mono"/>
                <a:sym typeface="Roboto Mono"/>
              </a:rPr>
              <a:t>12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n" sz="1500" u="none" cap="none" strike="noStrike">
                <a:solidFill>
                  <a:srgbClr val="DF3079"/>
                </a:solidFill>
                <a:latin typeface="Roboto Mono"/>
                <a:ea typeface="Roboto Mono"/>
                <a:cs typeface="Roboto Mono"/>
                <a:sym typeface="Roboto Mono"/>
              </a:rPr>
              <a:t>6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)) </a:t>
            </a:r>
            <a:endParaRPr b="0" i="0" sz="15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dendrogram(linked, </a:t>
            </a:r>
            <a:endParaRPr b="0" i="0" sz="15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orientation=</a:t>
            </a:r>
            <a:r>
              <a:rPr b="0" i="0" lang="en" sz="1500" u="none" cap="none" strike="noStrike">
                <a:solidFill>
                  <a:srgbClr val="00A67D"/>
                </a:solidFill>
                <a:latin typeface="Roboto Mono"/>
                <a:ea typeface="Roboto Mono"/>
                <a:cs typeface="Roboto Mono"/>
                <a:sym typeface="Roboto Mono"/>
              </a:rPr>
              <a:t>'top'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endParaRPr b="0" i="0" sz="15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labels=np.array(</a:t>
            </a:r>
            <a:r>
              <a:rPr b="0" i="0" lang="en" sz="1500" u="none" cap="none" strike="noStrike">
                <a:solidFill>
                  <a:srgbClr val="E9950C"/>
                </a:solidFill>
                <a:latin typeface="Roboto Mono"/>
                <a:ea typeface="Roboto Mono"/>
                <a:cs typeface="Roboto Mono"/>
                <a:sym typeface="Roboto Mono"/>
              </a:rPr>
              <a:t>range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1500" u="none" cap="none" strike="noStrike">
                <a:solidFill>
                  <a:srgbClr val="E9950C"/>
                </a:solidFill>
                <a:latin typeface="Roboto Mono"/>
                <a:ea typeface="Roboto Mono"/>
                <a:cs typeface="Roboto Mono"/>
                <a:sym typeface="Roboto Mono"/>
              </a:rPr>
              <a:t>len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(X))), </a:t>
            </a:r>
            <a:endParaRPr b="0" i="0" sz="15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distance_sort=</a:t>
            </a:r>
            <a:r>
              <a:rPr b="0" i="0" lang="en" sz="1500" u="none" cap="none" strike="noStrike">
                <a:solidFill>
                  <a:srgbClr val="00A67D"/>
                </a:solidFill>
                <a:latin typeface="Roboto Mono"/>
                <a:ea typeface="Roboto Mono"/>
                <a:cs typeface="Roboto Mono"/>
                <a:sym typeface="Roboto Mono"/>
              </a:rPr>
              <a:t>'descending'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endParaRPr b="0" i="0" sz="15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show_leaf_counts=</a:t>
            </a:r>
            <a:r>
              <a:rPr b="0" i="0" lang="en" sz="1500" u="none" cap="none" strike="noStrike">
                <a:solidFill>
                  <a:srgbClr val="2E95D3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endParaRPr b="0" i="0" sz="15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plt.title(</a:t>
            </a:r>
            <a:r>
              <a:rPr b="0" i="0" lang="en" sz="1500" u="none" cap="none" strike="noStrike">
                <a:solidFill>
                  <a:srgbClr val="00A67D"/>
                </a:solidFill>
                <a:latin typeface="Roboto Mono"/>
                <a:ea typeface="Roboto Mono"/>
                <a:cs typeface="Roboto Mono"/>
                <a:sym typeface="Roboto Mono"/>
              </a:rPr>
              <a:t>'Hierarchical Clustering Dendrogram'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endParaRPr b="0" i="0" sz="15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plt.xlabel(</a:t>
            </a:r>
            <a:r>
              <a:rPr b="0" i="0" lang="en" sz="1500" u="none" cap="none" strike="noStrike">
                <a:solidFill>
                  <a:srgbClr val="00A67D"/>
                </a:solidFill>
                <a:latin typeface="Roboto Mono"/>
                <a:ea typeface="Roboto Mono"/>
                <a:cs typeface="Roboto Mono"/>
                <a:sym typeface="Roboto Mono"/>
              </a:rPr>
              <a:t>'Sample Index'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endParaRPr b="0" i="0" sz="15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plt.ylabel(</a:t>
            </a:r>
            <a:r>
              <a:rPr b="0" i="0" lang="en" sz="1500" u="none" cap="none" strike="noStrike">
                <a:solidFill>
                  <a:srgbClr val="00A67D"/>
                </a:solidFill>
                <a:latin typeface="Roboto Mono"/>
                <a:ea typeface="Roboto Mono"/>
                <a:cs typeface="Roboto Mono"/>
                <a:sym typeface="Roboto Mono"/>
              </a:rPr>
              <a:t>'Euclidean Distance'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endParaRPr b="0" i="0" sz="15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plt.show()</a:t>
            </a:r>
            <a:endParaRPr b="0" i="0" sz="1500" u="none" cap="none" strike="noStrike">
              <a:solidFill>
                <a:srgbClr val="2E95D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0c76148531_0_282"/>
          <p:cNvSpPr txBox="1"/>
          <p:nvPr>
            <p:ph idx="4294967295" type="title"/>
          </p:nvPr>
        </p:nvSpPr>
        <p:spPr>
          <a:xfrm>
            <a:off x="235500" y="160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400">
                <a:solidFill>
                  <a:srgbClr val="21BFC1"/>
                </a:solidFill>
              </a:rPr>
              <a:t>Hierarchical Clustering Methods Summary</a:t>
            </a:r>
            <a:endParaRPr>
              <a:solidFill>
                <a:srgbClr val="21BFC1"/>
              </a:solidFill>
            </a:endParaRPr>
          </a:p>
        </p:txBody>
      </p:sp>
      <p:sp>
        <p:nvSpPr>
          <p:cNvPr id="507" name="Google Shape;507;g30c76148531_0_282"/>
          <p:cNvSpPr txBox="1"/>
          <p:nvPr/>
        </p:nvSpPr>
        <p:spPr>
          <a:xfrm>
            <a:off x="76950" y="1163400"/>
            <a:ext cx="8903700" cy="17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 need to specify the number of clusters in advance.</a:t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Hierarchical nature maps nicely onto human intuition for some domains.</a:t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They do not scale well: time complexity of at least O(</a:t>
            </a:r>
            <a:r>
              <a:rPr b="0" i="1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b="0" baseline="3000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), where </a:t>
            </a:r>
            <a:r>
              <a:rPr b="0" i="1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is the number of total objects.</a:t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Like any heuristic search algorithms, local optima are a problem.</a:t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Interpretation of results is (very) subjective.</a:t>
            </a:r>
            <a:r>
              <a:rPr b="0" i="0" lang="e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f7d8b71531_0_560"/>
          <p:cNvSpPr txBox="1"/>
          <p:nvPr>
            <p:ph idx="1" type="body"/>
          </p:nvPr>
        </p:nvSpPr>
        <p:spPr>
          <a:xfrm>
            <a:off x="311700" y="10921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13" name="Google Shape;513;g2f7d8b71531_0_560"/>
          <p:cNvSpPr txBox="1"/>
          <p:nvPr>
            <p:ph type="title"/>
          </p:nvPr>
        </p:nvSpPr>
        <p:spPr>
          <a:xfrm>
            <a:off x="311700" y="842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1ABC9C"/>
                </a:solidFill>
              </a:rPr>
              <a:t>Q&amp;A</a:t>
            </a:r>
            <a:endParaRPr>
              <a:solidFill>
                <a:srgbClr val="1ABC9C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f7d8b71531_0_565"/>
          <p:cNvSpPr txBox="1"/>
          <p:nvPr>
            <p:ph idx="4294967295" type="title"/>
          </p:nvPr>
        </p:nvSpPr>
        <p:spPr>
          <a:xfrm>
            <a:off x="5295125" y="389075"/>
            <a:ext cx="3537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600">
                <a:solidFill>
                  <a:srgbClr val="4A5D71"/>
                </a:solidFill>
              </a:rPr>
              <a:t>Thank You</a:t>
            </a:r>
            <a:endParaRPr sz="3600">
              <a:solidFill>
                <a:srgbClr val="4A5D71"/>
              </a:solidFill>
            </a:endParaRPr>
          </a:p>
        </p:txBody>
      </p:sp>
      <p:sp>
        <p:nvSpPr>
          <p:cNvPr id="519" name="Google Shape;519;g2f7d8b71531_0_565"/>
          <p:cNvSpPr/>
          <p:nvPr/>
        </p:nvSpPr>
        <p:spPr>
          <a:xfrm>
            <a:off x="4607600" y="1516325"/>
            <a:ext cx="4347300" cy="2797800"/>
          </a:xfrm>
          <a:prstGeom prst="roundRect">
            <a:avLst>
              <a:gd fmla="val 11566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4549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0" name="Google Shape;520;g2f7d8b71531_0_56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4850" y="3243525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g2f7d8b71531_0_565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47188" y="3243525"/>
            <a:ext cx="461700" cy="461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22" name="Google Shape;522;g2f7d8b71531_0_565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97200" y="3243525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g2f7d8b71531_0_56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31649" y="1914876"/>
            <a:ext cx="1004500" cy="1004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4313"/>
              </a:srgbClr>
            </a:outerShdw>
          </a:effectLst>
        </p:spPr>
      </p:pic>
      <p:sp>
        <p:nvSpPr>
          <p:cNvPr id="524" name="Google Shape;524;g2f7d8b71531_0_565"/>
          <p:cNvSpPr txBox="1"/>
          <p:nvPr/>
        </p:nvSpPr>
        <p:spPr>
          <a:xfrm>
            <a:off x="6079200" y="1838675"/>
            <a:ext cx="2628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674EA7"/>
                </a:solidFill>
                <a:latin typeface="Poppins"/>
                <a:ea typeface="Poppins"/>
                <a:cs typeface="Poppins"/>
                <a:sym typeface="Poppins"/>
              </a:rPr>
              <a:t>Nisal </a:t>
            </a:r>
            <a:r>
              <a:rPr b="0" i="0" lang="en" sz="2400" u="none" cap="none" strike="noStrike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Mihiranga</a:t>
            </a:r>
            <a:endParaRPr b="0" i="0" sz="2400" u="none" cap="none" strike="noStrike">
              <a:solidFill>
                <a:srgbClr val="66666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5" name="Google Shape;525;g2f7d8b71531_0_565"/>
          <p:cNvSpPr txBox="1"/>
          <p:nvPr/>
        </p:nvSpPr>
        <p:spPr>
          <a:xfrm>
            <a:off x="6069300" y="2180000"/>
            <a:ext cx="2885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Head of AI &amp; DS at </a:t>
            </a:r>
            <a:r>
              <a:rPr b="1" i="0" lang="en" sz="14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Zone24x7</a:t>
            </a:r>
            <a:r>
              <a:rPr b="0" i="0" lang="en" sz="14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0" i="0" sz="14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Consultant, Trainer </a:t>
            </a:r>
            <a:endParaRPr b="0" i="0" sz="14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M:</a:t>
            </a:r>
            <a:r>
              <a:rPr b="0" i="0" lang="en" sz="14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 +94 71 726 3044</a:t>
            </a:r>
            <a:endParaRPr b="0" i="0" sz="14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26" name="Google Shape;526;g2f7d8b71531_0_565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912500" y="3243525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g2f7d8b71531_0_56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-5" y="0"/>
            <a:ext cx="4479460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8235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8982d3f1de_0_156"/>
          <p:cNvSpPr txBox="1"/>
          <p:nvPr>
            <p:ph idx="1" type="body"/>
          </p:nvPr>
        </p:nvSpPr>
        <p:spPr>
          <a:xfrm>
            <a:off x="311700" y="1092150"/>
            <a:ext cx="8520600" cy="341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Understand and Apply Different Clustering Algorithms: Learners will be able to differentiate between various clustering techniques, such as K-Means, Hierarchical Clustering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Evaluate the Quality of Clustering Results: Learners will be able to assess clustering performance using evaluation metrics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8" name="Google Shape;168;g28982d3f1de_0_156"/>
          <p:cNvSpPr txBox="1"/>
          <p:nvPr>
            <p:ph type="title"/>
          </p:nvPr>
        </p:nvSpPr>
        <p:spPr>
          <a:xfrm>
            <a:off x="311700" y="842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Learning Outcomes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fd2d6f0d8a_0_14"/>
          <p:cNvSpPr/>
          <p:nvPr/>
        </p:nvSpPr>
        <p:spPr>
          <a:xfrm>
            <a:off x="713425" y="1104650"/>
            <a:ext cx="7939500" cy="1806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4" name="Google Shape;174;g2fd2d6f0d8a_0_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75" name="Google Shape;175;g2fd2d6f0d8a_0_14"/>
          <p:cNvSpPr txBox="1"/>
          <p:nvPr>
            <p:ph type="ctrTitle"/>
          </p:nvPr>
        </p:nvSpPr>
        <p:spPr>
          <a:xfrm>
            <a:off x="311708" y="86840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solidFill>
                  <a:srgbClr val="674EA7"/>
                </a:solidFill>
              </a:rPr>
              <a:t>Clustering</a:t>
            </a:r>
            <a:r>
              <a:rPr lang="en">
                <a:solidFill>
                  <a:srgbClr val="674EA7"/>
                </a:solidFill>
              </a:rPr>
              <a:t> Algorithms</a:t>
            </a:r>
            <a:endParaRPr>
              <a:solidFill>
                <a:srgbClr val="674EA7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0c76148531_0_0"/>
          <p:cNvSpPr/>
          <p:nvPr/>
        </p:nvSpPr>
        <p:spPr>
          <a:xfrm>
            <a:off x="281550" y="974550"/>
            <a:ext cx="8554500" cy="3984900"/>
          </a:xfrm>
          <a:prstGeom prst="roundRect">
            <a:avLst>
              <a:gd fmla="val 125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1" name="Google Shape;181;g30c76148531_0_0"/>
          <p:cNvSpPr txBox="1"/>
          <p:nvPr/>
        </p:nvSpPr>
        <p:spPr>
          <a:xfrm>
            <a:off x="254350" y="278875"/>
            <a:ext cx="678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45B39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2" name="Google Shape;182;g30c76148531_0_0"/>
          <p:cNvSpPr txBox="1"/>
          <p:nvPr/>
        </p:nvSpPr>
        <p:spPr>
          <a:xfrm>
            <a:off x="71425" y="213925"/>
            <a:ext cx="67458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300" u="none" cap="none" strike="noStrike">
                <a:solidFill>
                  <a:srgbClr val="1ABC9C"/>
                </a:solidFill>
                <a:latin typeface="Poppins"/>
                <a:ea typeface="Poppins"/>
                <a:cs typeface="Poppins"/>
                <a:sym typeface="Poppins"/>
              </a:rPr>
              <a:t>Supervised and Unsupervised Learning</a:t>
            </a:r>
            <a:endParaRPr b="1" i="0" sz="2300" u="none" cap="none" strike="noStrike">
              <a:solidFill>
                <a:srgbClr val="1ABC9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3" name="Google Shape;183;g30c76148531_0_0"/>
          <p:cNvSpPr/>
          <p:nvPr/>
        </p:nvSpPr>
        <p:spPr>
          <a:xfrm>
            <a:off x="346975" y="2213700"/>
            <a:ext cx="1898100" cy="1847100"/>
          </a:xfrm>
          <a:prstGeom prst="ellipse">
            <a:avLst/>
          </a:prstGeom>
          <a:solidFill>
            <a:srgbClr val="D9D2E9"/>
          </a:solidFill>
          <a:ln cap="flat" cmpd="sng" w="9525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Grouping </a:t>
            </a:r>
            <a:r>
              <a:rPr b="1" i="0" lang="en" sz="1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Unlabeled </a:t>
            </a:r>
            <a:r>
              <a:rPr b="0" i="0" lang="en" sz="1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</a:t>
            </a:r>
            <a:endParaRPr b="0" i="0" sz="1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4" name="Google Shape;184;g30c76148531_0_0"/>
          <p:cNvSpPr/>
          <p:nvPr/>
        </p:nvSpPr>
        <p:spPr>
          <a:xfrm>
            <a:off x="1305650" y="1061350"/>
            <a:ext cx="1898100" cy="1847100"/>
          </a:xfrm>
          <a:prstGeom prst="ellipse">
            <a:avLst/>
          </a:prstGeom>
          <a:solidFill>
            <a:srgbClr val="D9D2E9"/>
          </a:solidFill>
          <a:ln cap="flat" cmpd="sng" w="9525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Grouping </a:t>
            </a:r>
            <a:r>
              <a:rPr b="1" i="0" lang="en" sz="1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labeled</a:t>
            </a:r>
            <a:r>
              <a:rPr b="0" i="0" lang="en" sz="1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Data</a:t>
            </a:r>
            <a:endParaRPr b="0" i="0" sz="1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5" name="Google Shape;185;g30c7614853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3750" y="1933025"/>
            <a:ext cx="1959400" cy="195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30c76148531_0_0"/>
          <p:cNvSpPr/>
          <p:nvPr/>
        </p:nvSpPr>
        <p:spPr>
          <a:xfrm>
            <a:off x="5654525" y="2571747"/>
            <a:ext cx="1774980" cy="622512"/>
          </a:xfrm>
          <a:prstGeom prst="cloud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Clustering</a:t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7" name="Google Shape;187;g30c76148531_0_0"/>
          <p:cNvSpPr/>
          <p:nvPr/>
        </p:nvSpPr>
        <p:spPr>
          <a:xfrm>
            <a:off x="5153725" y="1142363"/>
            <a:ext cx="2275776" cy="622512"/>
          </a:xfrm>
          <a:prstGeom prst="cloud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Classification</a:t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0c76148531_0_10"/>
          <p:cNvSpPr/>
          <p:nvPr/>
        </p:nvSpPr>
        <p:spPr>
          <a:xfrm>
            <a:off x="281550" y="974550"/>
            <a:ext cx="8554500" cy="3984900"/>
          </a:xfrm>
          <a:prstGeom prst="roundRect">
            <a:avLst>
              <a:gd fmla="val 125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3" name="Google Shape;193;g30c76148531_0_10"/>
          <p:cNvSpPr txBox="1"/>
          <p:nvPr>
            <p:ph idx="4294967295" type="title"/>
          </p:nvPr>
        </p:nvSpPr>
        <p:spPr>
          <a:xfrm>
            <a:off x="142875" y="150275"/>
            <a:ext cx="688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1ABC9C"/>
                </a:solidFill>
              </a:rPr>
              <a:t>What is Clustering</a:t>
            </a:r>
            <a:endParaRPr>
              <a:solidFill>
                <a:srgbClr val="1ABC9C"/>
              </a:solidFill>
            </a:endParaRPr>
          </a:p>
        </p:txBody>
      </p:sp>
      <p:sp>
        <p:nvSpPr>
          <p:cNvPr id="194" name="Google Shape;194;g30c76148531_0_10"/>
          <p:cNvSpPr txBox="1"/>
          <p:nvPr>
            <p:ph idx="1" type="body"/>
          </p:nvPr>
        </p:nvSpPr>
        <p:spPr>
          <a:xfrm>
            <a:off x="311700" y="863550"/>
            <a:ext cx="7985100" cy="14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rgbClr val="202124"/>
                </a:solidFill>
                <a:highlight>
                  <a:srgbClr val="FFFFFF"/>
                </a:highlight>
              </a:rPr>
              <a:t>Grouping related data , particularly during </a:t>
            </a:r>
            <a:r>
              <a:rPr b="1" lang="en" sz="1300">
                <a:solidFill>
                  <a:srgbClr val="202124"/>
                </a:solidFill>
                <a:highlight>
                  <a:srgbClr val="FFFFFF"/>
                </a:highlight>
              </a:rPr>
              <a:t>unsupervised learning</a:t>
            </a:r>
            <a:r>
              <a:rPr lang="en" sz="1300">
                <a:solidFill>
                  <a:srgbClr val="202124"/>
                </a:solidFill>
                <a:highlight>
                  <a:srgbClr val="FFFFFF"/>
                </a:highlight>
              </a:rPr>
              <a:t>.</a:t>
            </a:r>
            <a:endParaRPr sz="13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Font typeface="Roboto"/>
              <a:buChar char="●"/>
            </a:pPr>
            <a:r>
              <a:rPr b="1" lang="en" sz="1300">
                <a:solidFill>
                  <a:srgbClr val="141414"/>
                </a:solidFill>
                <a:highlight>
                  <a:srgbClr val="FFFFFF"/>
                </a:highlight>
              </a:rPr>
              <a:t>Clustering</a:t>
            </a:r>
            <a:r>
              <a:rPr lang="en" sz="1300">
                <a:solidFill>
                  <a:srgbClr val="141414"/>
                </a:solidFill>
                <a:highlight>
                  <a:srgbClr val="FFFFFF"/>
                </a:highlight>
              </a:rPr>
              <a:t> is used to group similar data points together based on their characteristics.</a:t>
            </a:r>
            <a:endParaRPr sz="1300">
              <a:solidFill>
                <a:srgbClr val="141414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00">
              <a:solidFill>
                <a:srgbClr val="141414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300"/>
              <a:buChar char="●"/>
            </a:pPr>
            <a:r>
              <a:rPr lang="en" sz="1300">
                <a:solidFill>
                  <a:srgbClr val="141414"/>
                </a:solidFill>
                <a:highlight>
                  <a:srgbClr val="FFFFFF"/>
                </a:highlight>
              </a:rPr>
              <a:t>Clustering machine-learning algorithms are grouping similar elements in such a way that the distance between each element of the cluster are closer to each other than to any other cluster.</a:t>
            </a:r>
            <a:endParaRPr sz="1300">
              <a:solidFill>
                <a:srgbClr val="14141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00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  <p:pic>
        <p:nvPicPr>
          <p:cNvPr id="195" name="Google Shape;195;g30c76148531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1975" y="2480487"/>
            <a:ext cx="2806475" cy="21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30c76148531_0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10750" y="2498126"/>
            <a:ext cx="2806475" cy="189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0c76148531_0_17"/>
          <p:cNvSpPr txBox="1"/>
          <p:nvPr>
            <p:ph idx="4294967295" type="title"/>
          </p:nvPr>
        </p:nvSpPr>
        <p:spPr>
          <a:xfrm>
            <a:off x="311700" y="160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21BFC1"/>
                </a:solidFill>
              </a:rPr>
              <a:t>Use Cases in Clustering</a:t>
            </a:r>
            <a:endParaRPr>
              <a:solidFill>
                <a:srgbClr val="21BFC1"/>
              </a:solidFill>
            </a:endParaRPr>
          </a:p>
        </p:txBody>
      </p:sp>
      <p:sp>
        <p:nvSpPr>
          <p:cNvPr id="202" name="Google Shape;202;g30c76148531_0_17"/>
          <p:cNvSpPr txBox="1"/>
          <p:nvPr>
            <p:ph idx="1" type="body"/>
          </p:nvPr>
        </p:nvSpPr>
        <p:spPr>
          <a:xfrm>
            <a:off x="311700" y="1200325"/>
            <a:ext cx="4576800" cy="26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/>
              <a:t>What is clustering Good for,</a:t>
            </a:r>
            <a:endParaRPr sz="1600"/>
          </a:p>
          <a:p>
            <a:pPr indent="-323850" lvl="0" marL="9144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202124"/>
              </a:buClr>
              <a:buSzPts val="1500"/>
              <a:buFont typeface="Poppins"/>
              <a:buChar char="●"/>
            </a:pPr>
            <a:r>
              <a:rPr lang="en" sz="1500">
                <a:solidFill>
                  <a:srgbClr val="202124"/>
                </a:solidFill>
                <a:highlight>
                  <a:srgbClr val="FFFFFF"/>
                </a:highlight>
              </a:rPr>
              <a:t>Market segmentation</a:t>
            </a:r>
            <a:endParaRPr sz="15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500"/>
              <a:buFont typeface="Poppins"/>
              <a:buChar char="●"/>
            </a:pPr>
            <a:r>
              <a:rPr lang="en" sz="1500">
                <a:solidFill>
                  <a:srgbClr val="202124"/>
                </a:solidFill>
                <a:highlight>
                  <a:srgbClr val="FFFFFF"/>
                </a:highlight>
              </a:rPr>
              <a:t>Social network analysis</a:t>
            </a:r>
            <a:endParaRPr sz="15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500"/>
              <a:buFont typeface="Poppins"/>
              <a:buChar char="●"/>
            </a:pPr>
            <a:r>
              <a:rPr lang="en" sz="1500">
                <a:solidFill>
                  <a:srgbClr val="202124"/>
                </a:solidFill>
                <a:highlight>
                  <a:srgbClr val="FFFFFF"/>
                </a:highlight>
              </a:rPr>
              <a:t>Search result grouping</a:t>
            </a:r>
            <a:endParaRPr sz="15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500"/>
              <a:buFont typeface="Poppins"/>
              <a:buChar char="●"/>
            </a:pPr>
            <a:r>
              <a:rPr lang="en" sz="1500">
                <a:solidFill>
                  <a:srgbClr val="202124"/>
                </a:solidFill>
                <a:highlight>
                  <a:srgbClr val="FFFFFF"/>
                </a:highlight>
              </a:rPr>
              <a:t>Medical imaging</a:t>
            </a:r>
            <a:endParaRPr sz="15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500"/>
              <a:buFont typeface="Poppins"/>
              <a:buChar char="●"/>
            </a:pPr>
            <a:r>
              <a:rPr lang="en" sz="1500">
                <a:solidFill>
                  <a:srgbClr val="202124"/>
                </a:solidFill>
                <a:highlight>
                  <a:srgbClr val="FFFFFF"/>
                </a:highlight>
              </a:rPr>
              <a:t>Image segmentation</a:t>
            </a:r>
            <a:endParaRPr sz="15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500"/>
              <a:buFont typeface="Poppins"/>
              <a:buChar char="●"/>
            </a:pPr>
            <a:r>
              <a:rPr lang="en" sz="1500">
                <a:solidFill>
                  <a:srgbClr val="202124"/>
                </a:solidFill>
                <a:highlight>
                  <a:srgbClr val="FFFFFF"/>
                </a:highlight>
              </a:rPr>
              <a:t>Anomaly detection</a:t>
            </a:r>
            <a:endParaRPr sz="15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03" name="Google Shape;203;g30c76148531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9175" y="1132775"/>
            <a:ext cx="3303951" cy="1551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30c76148531_0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59125" y="2749724"/>
            <a:ext cx="2143650" cy="16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0c76148531_0_349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Example of 2D semantic segmentation: (Top) input image (Bottom) prediction.  | Download Scientific Diagram" id="210" name="Google Shape;210;g30c76148531_0_3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971531"/>
            <a:ext cx="4434724" cy="34537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munity Detection in Social Networks -" id="211" name="Google Shape;211;g30c76148531_0_3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1850" y="863549"/>
            <a:ext cx="3686376" cy="380985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30c76148531_0_349"/>
          <p:cNvSpPr txBox="1"/>
          <p:nvPr/>
        </p:nvSpPr>
        <p:spPr>
          <a:xfrm>
            <a:off x="978877" y="4696968"/>
            <a:ext cx="236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Image Segmentation</a:t>
            </a:r>
            <a:endParaRPr/>
          </a:p>
        </p:txBody>
      </p:sp>
      <p:sp>
        <p:nvSpPr>
          <p:cNvPr id="213" name="Google Shape;213;g30c76148531_0_349"/>
          <p:cNvSpPr txBox="1"/>
          <p:nvPr/>
        </p:nvSpPr>
        <p:spPr>
          <a:xfrm>
            <a:off x="5453523" y="4620768"/>
            <a:ext cx="392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Community Detection Social Media</a:t>
            </a:r>
            <a:endParaRPr/>
          </a:p>
        </p:txBody>
      </p:sp>
      <p:sp>
        <p:nvSpPr>
          <p:cNvPr id="214" name="Google Shape;214;g30c76148531_0_349"/>
          <p:cNvSpPr txBox="1"/>
          <p:nvPr>
            <p:ph idx="4294967295" type="title"/>
          </p:nvPr>
        </p:nvSpPr>
        <p:spPr>
          <a:xfrm>
            <a:off x="311700" y="160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21BFC1"/>
                </a:solidFill>
              </a:rPr>
              <a:t>Applications of </a:t>
            </a:r>
            <a:r>
              <a:rPr lang="en">
                <a:solidFill>
                  <a:srgbClr val="21BFC1"/>
                </a:solidFill>
              </a:rPr>
              <a:t> Clustering</a:t>
            </a:r>
            <a:endParaRPr>
              <a:solidFill>
                <a:srgbClr val="21BFC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